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6" r:id="rId3"/>
    <p:sldId id="267" r:id="rId4"/>
    <p:sldId id="268" r:id="rId5"/>
    <p:sldId id="269" r:id="rId6"/>
    <p:sldId id="258" r:id="rId7"/>
    <p:sldId id="270" r:id="rId8"/>
    <p:sldId id="259" r:id="rId9"/>
    <p:sldId id="271" r:id="rId10"/>
    <p:sldId id="272" r:id="rId11"/>
    <p:sldId id="273" r:id="rId12"/>
    <p:sldId id="27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7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D3A25-822F-4109-9147-762E40ADD92D}" type="doc">
      <dgm:prSet loTypeId="urn:microsoft.com/office/officeart/2005/8/layout/process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ZA"/>
        </a:p>
      </dgm:t>
    </dgm:pt>
    <dgm:pt modelId="{97AC5849-DBA3-4490-97D0-497614889A9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1: Delineate units of analysis and describe the </a:t>
          </a:r>
          <a:r>
            <a:rPr lang="en-ZA" sz="1800" b="1" smtClean="0">
              <a:latin typeface="Futura Md BT" panose="020B0602020204020303" pitchFamily="34" charset="0"/>
            </a:rPr>
            <a:t>status quo (HOTSPOTS)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E58A0234-8C91-4B6F-88AA-84DFB7C66B9C}" type="parTrans" cxnId="{6F3BB218-1B21-4D50-B6B5-AEBF09D78863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1EA7ED19-F0F6-4C37-8F1C-2F1485F92C5B}" type="sibTrans" cxnId="{6F3BB218-1B21-4D50-B6B5-AEBF09D78863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896C3A8B-25EE-41A5-A1E2-2A779F3BAE3F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2: Initiation of stakeholder process and catchment visioning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CA3C6DF9-2932-429E-B71A-DE59CBC9369D}" type="parTrans" cxnId="{D2F222C5-4B11-4302-B20D-27F8B154246C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3C99FB9E-0687-47E5-B4CF-C24C853AA3CE}" type="sibTrans" cxnId="{D2F222C5-4B11-4302-B20D-27F8B154246C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6F5C4B9F-D09D-4FAF-AC9F-46B9A2CF75D6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3: Quantify EWRs and changes in Ecosystem Services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AF2D8166-84E5-4E24-A635-53DDEF63AB57}" type="parTrans" cxnId="{C6D7A9BF-E1BD-4C36-98DC-704CC5C9E4A7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BCD2A7DD-CE76-489C-A63A-6FCA3B3CDD63}" type="sibTrans" cxnId="{C6D7A9BF-E1BD-4C36-98DC-704CC5C9E4A7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E1E3DE66-05C7-4290-815D-84E598EFC8C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7: Gazette class configuration	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001CC55C-277C-4E31-9588-240A4B5328AA}" type="parTrans" cxnId="{41043035-FCEE-4779-9080-121351F2F4E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ABD384B3-BE4E-4780-A5B2-F2BC499DD6F4}" type="sibTrans" cxnId="{41043035-FCEE-4779-9080-121351F2F4E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84B4CD7A-1476-43A1-89C7-1F11321FDED9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4: Identification and evaluation of scenarios within IWRM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143799D1-D66D-416C-9363-4AF10827DF2A}" type="parTrans" cxnId="{984D6A68-5519-475E-91EE-75C1086F8EB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8A55328E-5B86-4B57-BB1D-E8853008AEC2}" type="sibTrans" cxnId="{984D6A68-5519-475E-91EE-75C1086F8EB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4CBF7E20-D64E-4E48-A472-65A1F5AF098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5: Draft Management Classes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5DEE6FDE-9849-428A-8F12-3C9249E1A974}" type="parTrans" cxnId="{D549678C-8622-4F18-AC17-B8A2BD388A1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09A6D6C9-2FF2-4724-A211-CF057146205C}" type="sibTrans" cxnId="{D549678C-8622-4F18-AC17-B8A2BD388A15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C1A3A27D-4A8C-4DAD-A0C7-5EF26219D65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ZA" sz="1800" b="1" dirty="0" smtClean="0">
              <a:latin typeface="Futura Md BT" panose="020B0602020204020303" pitchFamily="34" charset="0"/>
            </a:rPr>
            <a:t>6: Resource Quality Objectives (EcoSpecs &amp; water quality (user))</a:t>
          </a:r>
          <a:endParaRPr lang="en-ZA" sz="1800" b="1" dirty="0">
            <a:latin typeface="Futura Md BT" panose="020B0602020204020303" pitchFamily="34" charset="0"/>
          </a:endParaRPr>
        </a:p>
      </dgm:t>
    </dgm:pt>
    <dgm:pt modelId="{0A73D24C-197D-41D6-870E-2BBD73F3414C}" type="parTrans" cxnId="{F78CE34F-9975-46E6-9C7B-43B627367E5D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01A922E1-42FC-4DBF-B389-6032DFAA408C}" type="sibTrans" cxnId="{F78CE34F-9975-46E6-9C7B-43B627367E5D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ZA" sz="4000" b="1">
            <a:latin typeface="Futura Md BT" panose="020B0602020204020303" pitchFamily="34" charset="0"/>
          </a:endParaRPr>
        </a:p>
      </dgm:t>
    </dgm:pt>
    <dgm:pt modelId="{BE226595-BDD5-4A89-9E52-91E0982E75EE}" type="pres">
      <dgm:prSet presAssocID="{9AED3A25-822F-4109-9147-762E40ADD9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F6CA72E2-AEDB-4FF5-97F7-38CAB940D073}" type="pres">
      <dgm:prSet presAssocID="{E1E3DE66-05C7-4290-815D-84E598EFC8CB}" presName="boxAndChildren" presStyleCnt="0"/>
      <dgm:spPr/>
    </dgm:pt>
    <dgm:pt modelId="{70AEE6A4-CEC1-4D17-B16E-A6AB76F82B57}" type="pres">
      <dgm:prSet presAssocID="{E1E3DE66-05C7-4290-815D-84E598EFC8CB}" presName="parentTextBox" presStyleLbl="node1" presStyleIdx="0" presStyleCnt="7"/>
      <dgm:spPr/>
      <dgm:t>
        <a:bodyPr/>
        <a:lstStyle/>
        <a:p>
          <a:endParaRPr lang="en-ZA"/>
        </a:p>
      </dgm:t>
    </dgm:pt>
    <dgm:pt modelId="{584F341E-D44E-406D-AD7D-E65E27EC4838}" type="pres">
      <dgm:prSet presAssocID="{01A922E1-42FC-4DBF-B389-6032DFAA408C}" presName="sp" presStyleCnt="0"/>
      <dgm:spPr/>
    </dgm:pt>
    <dgm:pt modelId="{50670C99-2611-40F6-8A68-7C1EFD92F31D}" type="pres">
      <dgm:prSet presAssocID="{C1A3A27D-4A8C-4DAD-A0C7-5EF26219D65B}" presName="arrowAndChildren" presStyleCnt="0"/>
      <dgm:spPr/>
    </dgm:pt>
    <dgm:pt modelId="{92CCB063-EC91-44E7-A15E-FF8A4C4DDC86}" type="pres">
      <dgm:prSet presAssocID="{C1A3A27D-4A8C-4DAD-A0C7-5EF26219D65B}" presName="parentTextArrow" presStyleLbl="node1" presStyleIdx="1" presStyleCnt="7"/>
      <dgm:spPr/>
      <dgm:t>
        <a:bodyPr/>
        <a:lstStyle/>
        <a:p>
          <a:endParaRPr lang="en-ZA"/>
        </a:p>
      </dgm:t>
    </dgm:pt>
    <dgm:pt modelId="{297CA12C-60B8-4C21-BCB1-54AD05DCE368}" type="pres">
      <dgm:prSet presAssocID="{09A6D6C9-2FF2-4724-A211-CF057146205C}" presName="sp" presStyleCnt="0"/>
      <dgm:spPr/>
    </dgm:pt>
    <dgm:pt modelId="{21BDCA20-281C-467D-B92C-5113DB390AA1}" type="pres">
      <dgm:prSet presAssocID="{4CBF7E20-D64E-4E48-A472-65A1F5AF0988}" presName="arrowAndChildren" presStyleCnt="0"/>
      <dgm:spPr/>
    </dgm:pt>
    <dgm:pt modelId="{8EC21FBD-A0F6-4ED3-A6EE-0A269359EB7D}" type="pres">
      <dgm:prSet presAssocID="{4CBF7E20-D64E-4E48-A472-65A1F5AF0988}" presName="parentTextArrow" presStyleLbl="node1" presStyleIdx="2" presStyleCnt="7"/>
      <dgm:spPr/>
      <dgm:t>
        <a:bodyPr/>
        <a:lstStyle/>
        <a:p>
          <a:endParaRPr lang="en-ZA"/>
        </a:p>
      </dgm:t>
    </dgm:pt>
    <dgm:pt modelId="{5097D5B9-3430-4A07-9E40-D9E94BDEE240}" type="pres">
      <dgm:prSet presAssocID="{8A55328E-5B86-4B57-BB1D-E8853008AEC2}" presName="sp" presStyleCnt="0"/>
      <dgm:spPr/>
    </dgm:pt>
    <dgm:pt modelId="{2A495611-773A-4F51-9364-B1681ECA25FA}" type="pres">
      <dgm:prSet presAssocID="{84B4CD7A-1476-43A1-89C7-1F11321FDED9}" presName="arrowAndChildren" presStyleCnt="0"/>
      <dgm:spPr/>
    </dgm:pt>
    <dgm:pt modelId="{684C944B-3E90-4D4E-8425-19E06C996C1F}" type="pres">
      <dgm:prSet presAssocID="{84B4CD7A-1476-43A1-89C7-1F11321FDED9}" presName="parentTextArrow" presStyleLbl="node1" presStyleIdx="3" presStyleCnt="7"/>
      <dgm:spPr/>
      <dgm:t>
        <a:bodyPr/>
        <a:lstStyle/>
        <a:p>
          <a:endParaRPr lang="en-ZA"/>
        </a:p>
      </dgm:t>
    </dgm:pt>
    <dgm:pt modelId="{A7E43AD8-17D8-4C03-A826-782735C63681}" type="pres">
      <dgm:prSet presAssocID="{BCD2A7DD-CE76-489C-A63A-6FCA3B3CDD63}" presName="sp" presStyleCnt="0"/>
      <dgm:spPr/>
    </dgm:pt>
    <dgm:pt modelId="{3F5146D1-6322-414E-8A5B-CD1D8B627F80}" type="pres">
      <dgm:prSet presAssocID="{6F5C4B9F-D09D-4FAF-AC9F-46B9A2CF75D6}" presName="arrowAndChildren" presStyleCnt="0"/>
      <dgm:spPr/>
    </dgm:pt>
    <dgm:pt modelId="{C24F73F5-020C-4D9E-A3C5-4C2BA88EFC25}" type="pres">
      <dgm:prSet presAssocID="{6F5C4B9F-D09D-4FAF-AC9F-46B9A2CF75D6}" presName="parentTextArrow" presStyleLbl="node1" presStyleIdx="4" presStyleCnt="7"/>
      <dgm:spPr/>
      <dgm:t>
        <a:bodyPr/>
        <a:lstStyle/>
        <a:p>
          <a:endParaRPr lang="en-ZA"/>
        </a:p>
      </dgm:t>
    </dgm:pt>
    <dgm:pt modelId="{A9FAE2C3-0D20-4E3C-AC7D-04F296E91870}" type="pres">
      <dgm:prSet presAssocID="{3C99FB9E-0687-47E5-B4CF-C24C853AA3CE}" presName="sp" presStyleCnt="0"/>
      <dgm:spPr/>
    </dgm:pt>
    <dgm:pt modelId="{A8D08FC3-53F6-4B81-B5E6-85162866632A}" type="pres">
      <dgm:prSet presAssocID="{896C3A8B-25EE-41A5-A1E2-2A779F3BAE3F}" presName="arrowAndChildren" presStyleCnt="0"/>
      <dgm:spPr/>
    </dgm:pt>
    <dgm:pt modelId="{CE847B37-6D19-43E3-9659-EF7C62624C23}" type="pres">
      <dgm:prSet presAssocID="{896C3A8B-25EE-41A5-A1E2-2A779F3BAE3F}" presName="parentTextArrow" presStyleLbl="node1" presStyleIdx="5" presStyleCnt="7"/>
      <dgm:spPr/>
      <dgm:t>
        <a:bodyPr/>
        <a:lstStyle/>
        <a:p>
          <a:endParaRPr lang="en-ZA"/>
        </a:p>
      </dgm:t>
    </dgm:pt>
    <dgm:pt modelId="{1C05CC98-07E3-4270-9A50-5ECF1344C4FF}" type="pres">
      <dgm:prSet presAssocID="{1EA7ED19-F0F6-4C37-8F1C-2F1485F92C5B}" presName="sp" presStyleCnt="0"/>
      <dgm:spPr/>
    </dgm:pt>
    <dgm:pt modelId="{6D22C6EC-C3D1-413B-BDAD-C210E11642B7}" type="pres">
      <dgm:prSet presAssocID="{97AC5849-DBA3-4490-97D0-497614889A9B}" presName="arrowAndChildren" presStyleCnt="0"/>
      <dgm:spPr/>
    </dgm:pt>
    <dgm:pt modelId="{A19471C5-63D2-42A3-BF3A-7D30636113F1}" type="pres">
      <dgm:prSet presAssocID="{97AC5849-DBA3-4490-97D0-497614889A9B}" presName="parentTextArrow" presStyleLbl="node1" presStyleIdx="6" presStyleCnt="7"/>
      <dgm:spPr/>
      <dgm:t>
        <a:bodyPr/>
        <a:lstStyle/>
        <a:p>
          <a:endParaRPr lang="en-ZA"/>
        </a:p>
      </dgm:t>
    </dgm:pt>
  </dgm:ptLst>
  <dgm:cxnLst>
    <dgm:cxn modelId="{6F3BB218-1B21-4D50-B6B5-AEBF09D78863}" srcId="{9AED3A25-822F-4109-9147-762E40ADD92D}" destId="{97AC5849-DBA3-4490-97D0-497614889A9B}" srcOrd="0" destOrd="0" parTransId="{E58A0234-8C91-4B6F-88AA-84DFB7C66B9C}" sibTransId="{1EA7ED19-F0F6-4C37-8F1C-2F1485F92C5B}"/>
    <dgm:cxn modelId="{B56EF707-16CD-42DA-9001-D6B866C6F769}" type="presOf" srcId="{6F5C4B9F-D09D-4FAF-AC9F-46B9A2CF75D6}" destId="{C24F73F5-020C-4D9E-A3C5-4C2BA88EFC25}" srcOrd="0" destOrd="0" presId="urn:microsoft.com/office/officeart/2005/8/layout/process4"/>
    <dgm:cxn modelId="{41043035-FCEE-4779-9080-121351F2F4E5}" srcId="{9AED3A25-822F-4109-9147-762E40ADD92D}" destId="{E1E3DE66-05C7-4290-815D-84E598EFC8CB}" srcOrd="6" destOrd="0" parTransId="{001CC55C-277C-4E31-9588-240A4B5328AA}" sibTransId="{ABD384B3-BE4E-4780-A5B2-F2BC499DD6F4}"/>
    <dgm:cxn modelId="{F78CE34F-9975-46E6-9C7B-43B627367E5D}" srcId="{9AED3A25-822F-4109-9147-762E40ADD92D}" destId="{C1A3A27D-4A8C-4DAD-A0C7-5EF26219D65B}" srcOrd="5" destOrd="0" parTransId="{0A73D24C-197D-41D6-870E-2BBD73F3414C}" sibTransId="{01A922E1-42FC-4DBF-B389-6032DFAA408C}"/>
    <dgm:cxn modelId="{984D6A68-5519-475E-91EE-75C1086F8EB5}" srcId="{9AED3A25-822F-4109-9147-762E40ADD92D}" destId="{84B4CD7A-1476-43A1-89C7-1F11321FDED9}" srcOrd="3" destOrd="0" parTransId="{143799D1-D66D-416C-9363-4AF10827DF2A}" sibTransId="{8A55328E-5B86-4B57-BB1D-E8853008AEC2}"/>
    <dgm:cxn modelId="{D2F222C5-4B11-4302-B20D-27F8B154246C}" srcId="{9AED3A25-822F-4109-9147-762E40ADD92D}" destId="{896C3A8B-25EE-41A5-A1E2-2A779F3BAE3F}" srcOrd="1" destOrd="0" parTransId="{CA3C6DF9-2932-429E-B71A-DE59CBC9369D}" sibTransId="{3C99FB9E-0687-47E5-B4CF-C24C853AA3CE}"/>
    <dgm:cxn modelId="{91068A0D-B8C3-4470-B141-0E840A95EA8C}" type="presOf" srcId="{4CBF7E20-D64E-4E48-A472-65A1F5AF0988}" destId="{8EC21FBD-A0F6-4ED3-A6EE-0A269359EB7D}" srcOrd="0" destOrd="0" presId="urn:microsoft.com/office/officeart/2005/8/layout/process4"/>
    <dgm:cxn modelId="{79BB6335-43E2-4BBD-B507-F999B3F188B3}" type="presOf" srcId="{E1E3DE66-05C7-4290-815D-84E598EFC8CB}" destId="{70AEE6A4-CEC1-4D17-B16E-A6AB76F82B57}" srcOrd="0" destOrd="0" presId="urn:microsoft.com/office/officeart/2005/8/layout/process4"/>
    <dgm:cxn modelId="{67B2703D-9F01-4541-9F49-C4307C180BDD}" type="presOf" srcId="{C1A3A27D-4A8C-4DAD-A0C7-5EF26219D65B}" destId="{92CCB063-EC91-44E7-A15E-FF8A4C4DDC86}" srcOrd="0" destOrd="0" presId="urn:microsoft.com/office/officeart/2005/8/layout/process4"/>
    <dgm:cxn modelId="{D549678C-8622-4F18-AC17-B8A2BD388A15}" srcId="{9AED3A25-822F-4109-9147-762E40ADD92D}" destId="{4CBF7E20-D64E-4E48-A472-65A1F5AF0988}" srcOrd="4" destOrd="0" parTransId="{5DEE6FDE-9849-428A-8F12-3C9249E1A974}" sibTransId="{09A6D6C9-2FF2-4724-A211-CF057146205C}"/>
    <dgm:cxn modelId="{4EAD1D92-F406-4BDB-9CFB-032D4A7B9FD5}" type="presOf" srcId="{84B4CD7A-1476-43A1-89C7-1F11321FDED9}" destId="{684C944B-3E90-4D4E-8425-19E06C996C1F}" srcOrd="0" destOrd="0" presId="urn:microsoft.com/office/officeart/2005/8/layout/process4"/>
    <dgm:cxn modelId="{2024CD21-3C5F-4392-86C5-2B7A8EAAEF38}" type="presOf" srcId="{97AC5849-DBA3-4490-97D0-497614889A9B}" destId="{A19471C5-63D2-42A3-BF3A-7D30636113F1}" srcOrd="0" destOrd="0" presId="urn:microsoft.com/office/officeart/2005/8/layout/process4"/>
    <dgm:cxn modelId="{4C8D6AF5-7FF0-4218-9666-A84516213CF4}" type="presOf" srcId="{9AED3A25-822F-4109-9147-762E40ADD92D}" destId="{BE226595-BDD5-4A89-9E52-91E0982E75EE}" srcOrd="0" destOrd="0" presId="urn:microsoft.com/office/officeart/2005/8/layout/process4"/>
    <dgm:cxn modelId="{C6D7A9BF-E1BD-4C36-98DC-704CC5C9E4A7}" srcId="{9AED3A25-822F-4109-9147-762E40ADD92D}" destId="{6F5C4B9F-D09D-4FAF-AC9F-46B9A2CF75D6}" srcOrd="2" destOrd="0" parTransId="{AF2D8166-84E5-4E24-A635-53DDEF63AB57}" sibTransId="{BCD2A7DD-CE76-489C-A63A-6FCA3B3CDD63}"/>
    <dgm:cxn modelId="{862BBB6A-2EFB-45D4-B619-4D448671793B}" type="presOf" srcId="{896C3A8B-25EE-41A5-A1E2-2A779F3BAE3F}" destId="{CE847B37-6D19-43E3-9659-EF7C62624C23}" srcOrd="0" destOrd="0" presId="urn:microsoft.com/office/officeart/2005/8/layout/process4"/>
    <dgm:cxn modelId="{CAC777DF-3321-4AEC-9A9F-37683E632B64}" type="presParOf" srcId="{BE226595-BDD5-4A89-9E52-91E0982E75EE}" destId="{F6CA72E2-AEDB-4FF5-97F7-38CAB940D073}" srcOrd="0" destOrd="0" presId="urn:microsoft.com/office/officeart/2005/8/layout/process4"/>
    <dgm:cxn modelId="{1B9140B7-81B3-4DDD-93D0-AF23DAD92EEB}" type="presParOf" srcId="{F6CA72E2-AEDB-4FF5-97F7-38CAB940D073}" destId="{70AEE6A4-CEC1-4D17-B16E-A6AB76F82B57}" srcOrd="0" destOrd="0" presId="urn:microsoft.com/office/officeart/2005/8/layout/process4"/>
    <dgm:cxn modelId="{9E857B58-D062-4594-88F4-D2B76F96FA9E}" type="presParOf" srcId="{BE226595-BDD5-4A89-9E52-91E0982E75EE}" destId="{584F341E-D44E-406D-AD7D-E65E27EC4838}" srcOrd="1" destOrd="0" presId="urn:microsoft.com/office/officeart/2005/8/layout/process4"/>
    <dgm:cxn modelId="{D5593E75-18F4-4E7C-8585-996FCD73539B}" type="presParOf" srcId="{BE226595-BDD5-4A89-9E52-91E0982E75EE}" destId="{50670C99-2611-40F6-8A68-7C1EFD92F31D}" srcOrd="2" destOrd="0" presId="urn:microsoft.com/office/officeart/2005/8/layout/process4"/>
    <dgm:cxn modelId="{C4267498-957A-422C-85C5-55920C064DE7}" type="presParOf" srcId="{50670C99-2611-40F6-8A68-7C1EFD92F31D}" destId="{92CCB063-EC91-44E7-A15E-FF8A4C4DDC86}" srcOrd="0" destOrd="0" presId="urn:microsoft.com/office/officeart/2005/8/layout/process4"/>
    <dgm:cxn modelId="{B024CD5D-FB1D-4131-AC40-641B6178A254}" type="presParOf" srcId="{BE226595-BDD5-4A89-9E52-91E0982E75EE}" destId="{297CA12C-60B8-4C21-BCB1-54AD05DCE368}" srcOrd="3" destOrd="0" presId="urn:microsoft.com/office/officeart/2005/8/layout/process4"/>
    <dgm:cxn modelId="{F68994C2-76C2-4C8C-AEB7-1D9D65CBC3CF}" type="presParOf" srcId="{BE226595-BDD5-4A89-9E52-91E0982E75EE}" destId="{21BDCA20-281C-467D-B92C-5113DB390AA1}" srcOrd="4" destOrd="0" presId="urn:microsoft.com/office/officeart/2005/8/layout/process4"/>
    <dgm:cxn modelId="{C3E7026A-8052-407B-9BF0-0A9C2A987B86}" type="presParOf" srcId="{21BDCA20-281C-467D-B92C-5113DB390AA1}" destId="{8EC21FBD-A0F6-4ED3-A6EE-0A269359EB7D}" srcOrd="0" destOrd="0" presId="urn:microsoft.com/office/officeart/2005/8/layout/process4"/>
    <dgm:cxn modelId="{BBDAE541-4E6F-48E2-98E8-0EF6568CD0A9}" type="presParOf" srcId="{BE226595-BDD5-4A89-9E52-91E0982E75EE}" destId="{5097D5B9-3430-4A07-9E40-D9E94BDEE240}" srcOrd="5" destOrd="0" presId="urn:microsoft.com/office/officeart/2005/8/layout/process4"/>
    <dgm:cxn modelId="{BC889D99-557B-437A-9524-EA2FA91062CE}" type="presParOf" srcId="{BE226595-BDD5-4A89-9E52-91E0982E75EE}" destId="{2A495611-773A-4F51-9364-B1681ECA25FA}" srcOrd="6" destOrd="0" presId="urn:microsoft.com/office/officeart/2005/8/layout/process4"/>
    <dgm:cxn modelId="{D3CCB650-D5A5-45A1-BC40-573799A39CD8}" type="presParOf" srcId="{2A495611-773A-4F51-9364-B1681ECA25FA}" destId="{684C944B-3E90-4D4E-8425-19E06C996C1F}" srcOrd="0" destOrd="0" presId="urn:microsoft.com/office/officeart/2005/8/layout/process4"/>
    <dgm:cxn modelId="{6998D347-734E-43DB-B5E1-19841DEF3947}" type="presParOf" srcId="{BE226595-BDD5-4A89-9E52-91E0982E75EE}" destId="{A7E43AD8-17D8-4C03-A826-782735C63681}" srcOrd="7" destOrd="0" presId="urn:microsoft.com/office/officeart/2005/8/layout/process4"/>
    <dgm:cxn modelId="{7ADA7E8E-D5CE-4497-984A-4B6B9DA26B36}" type="presParOf" srcId="{BE226595-BDD5-4A89-9E52-91E0982E75EE}" destId="{3F5146D1-6322-414E-8A5B-CD1D8B627F80}" srcOrd="8" destOrd="0" presId="urn:microsoft.com/office/officeart/2005/8/layout/process4"/>
    <dgm:cxn modelId="{585A3313-472C-455C-B787-33E022DBA83C}" type="presParOf" srcId="{3F5146D1-6322-414E-8A5B-CD1D8B627F80}" destId="{C24F73F5-020C-4D9E-A3C5-4C2BA88EFC25}" srcOrd="0" destOrd="0" presId="urn:microsoft.com/office/officeart/2005/8/layout/process4"/>
    <dgm:cxn modelId="{141AF558-9320-4993-9A62-2784029FA8B2}" type="presParOf" srcId="{BE226595-BDD5-4A89-9E52-91E0982E75EE}" destId="{A9FAE2C3-0D20-4E3C-AC7D-04F296E91870}" srcOrd="9" destOrd="0" presId="urn:microsoft.com/office/officeart/2005/8/layout/process4"/>
    <dgm:cxn modelId="{8BA3C806-61BB-47A3-AAD5-B3F2C52F20E5}" type="presParOf" srcId="{BE226595-BDD5-4A89-9E52-91E0982E75EE}" destId="{A8D08FC3-53F6-4B81-B5E6-85162866632A}" srcOrd="10" destOrd="0" presId="urn:microsoft.com/office/officeart/2005/8/layout/process4"/>
    <dgm:cxn modelId="{57FFB331-2F89-4D8F-8B98-5C1B761B2431}" type="presParOf" srcId="{A8D08FC3-53F6-4B81-B5E6-85162866632A}" destId="{CE847B37-6D19-43E3-9659-EF7C62624C23}" srcOrd="0" destOrd="0" presId="urn:microsoft.com/office/officeart/2005/8/layout/process4"/>
    <dgm:cxn modelId="{FF8FC2D1-2931-4B86-BE9B-A017D07D499D}" type="presParOf" srcId="{BE226595-BDD5-4A89-9E52-91E0982E75EE}" destId="{1C05CC98-07E3-4270-9A50-5ECF1344C4FF}" srcOrd="11" destOrd="0" presId="urn:microsoft.com/office/officeart/2005/8/layout/process4"/>
    <dgm:cxn modelId="{D238C3C2-E0A0-48AD-AF23-C8D0B8987427}" type="presParOf" srcId="{BE226595-BDD5-4A89-9E52-91E0982E75EE}" destId="{6D22C6EC-C3D1-413B-BDAD-C210E11642B7}" srcOrd="12" destOrd="0" presId="urn:microsoft.com/office/officeart/2005/8/layout/process4"/>
    <dgm:cxn modelId="{9CF6BB6B-B24B-48F1-8FD6-83FC575E61A8}" type="presParOf" srcId="{6D22C6EC-C3D1-413B-BDAD-C210E11642B7}" destId="{A19471C5-63D2-42A3-BF3A-7D30636113F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EE6A4-CEC1-4D17-B16E-A6AB76F82B57}">
      <dsp:nvSpPr>
        <dsp:cNvPr id="0" name=""/>
        <dsp:cNvSpPr/>
      </dsp:nvSpPr>
      <dsp:spPr>
        <a:xfrm>
          <a:off x="0" y="4528845"/>
          <a:ext cx="8606731" cy="495589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7: Gazette class configuration	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>
        <a:off x="0" y="4528845"/>
        <a:ext cx="8606731" cy="495589"/>
      </dsp:txXfrm>
    </dsp:sp>
    <dsp:sp modelId="{92CCB063-EC91-44E7-A15E-FF8A4C4DDC86}">
      <dsp:nvSpPr>
        <dsp:cNvPr id="0" name=""/>
        <dsp:cNvSpPr/>
      </dsp:nvSpPr>
      <dsp:spPr>
        <a:xfrm rot="10800000">
          <a:off x="0" y="3774063"/>
          <a:ext cx="8606731" cy="762216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6: Resource Quality Objectives (EcoSpecs &amp; water quality (user))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3774063"/>
        <a:ext cx="8606731" cy="495265"/>
      </dsp:txXfrm>
    </dsp:sp>
    <dsp:sp modelId="{8EC21FBD-A0F6-4ED3-A6EE-0A269359EB7D}">
      <dsp:nvSpPr>
        <dsp:cNvPr id="0" name=""/>
        <dsp:cNvSpPr/>
      </dsp:nvSpPr>
      <dsp:spPr>
        <a:xfrm rot="10800000">
          <a:off x="0" y="3019281"/>
          <a:ext cx="8606731" cy="762216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5: Draft Management Classes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3019281"/>
        <a:ext cx="8606731" cy="495265"/>
      </dsp:txXfrm>
    </dsp:sp>
    <dsp:sp modelId="{684C944B-3E90-4D4E-8425-19E06C996C1F}">
      <dsp:nvSpPr>
        <dsp:cNvPr id="0" name=""/>
        <dsp:cNvSpPr/>
      </dsp:nvSpPr>
      <dsp:spPr>
        <a:xfrm rot="10800000">
          <a:off x="0" y="2264498"/>
          <a:ext cx="8606731" cy="762216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4: Identification and evaluation of scenarios within IWRM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2264498"/>
        <a:ext cx="8606731" cy="495265"/>
      </dsp:txXfrm>
    </dsp:sp>
    <dsp:sp modelId="{C24F73F5-020C-4D9E-A3C5-4C2BA88EFC25}">
      <dsp:nvSpPr>
        <dsp:cNvPr id="0" name=""/>
        <dsp:cNvSpPr/>
      </dsp:nvSpPr>
      <dsp:spPr>
        <a:xfrm rot="10800000">
          <a:off x="0" y="1509716"/>
          <a:ext cx="8606731" cy="762216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3: Quantify EWRs and changes in Ecosystem Services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1509716"/>
        <a:ext cx="8606731" cy="495265"/>
      </dsp:txXfrm>
    </dsp:sp>
    <dsp:sp modelId="{CE847B37-6D19-43E3-9659-EF7C62624C23}">
      <dsp:nvSpPr>
        <dsp:cNvPr id="0" name=""/>
        <dsp:cNvSpPr/>
      </dsp:nvSpPr>
      <dsp:spPr>
        <a:xfrm rot="10800000">
          <a:off x="0" y="754934"/>
          <a:ext cx="8606731" cy="762216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2: Initiation of stakeholder process and catchment visioning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754934"/>
        <a:ext cx="8606731" cy="495265"/>
      </dsp:txXfrm>
    </dsp:sp>
    <dsp:sp modelId="{A19471C5-63D2-42A3-BF3A-7D30636113F1}">
      <dsp:nvSpPr>
        <dsp:cNvPr id="0" name=""/>
        <dsp:cNvSpPr/>
      </dsp:nvSpPr>
      <dsp:spPr>
        <a:xfrm rot="10800000">
          <a:off x="0" y="152"/>
          <a:ext cx="8606731" cy="762216"/>
        </a:xfrm>
        <a:prstGeom prst="upArrowCallou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ZA" sz="1800" b="1" kern="1200" dirty="0" smtClean="0">
              <a:latin typeface="Futura Md BT" panose="020B0602020204020303" pitchFamily="34" charset="0"/>
            </a:rPr>
            <a:t>1: Delineate units of analysis and describe the </a:t>
          </a:r>
          <a:r>
            <a:rPr lang="en-ZA" sz="1800" b="1" kern="1200" smtClean="0">
              <a:latin typeface="Futura Md BT" panose="020B0602020204020303" pitchFamily="34" charset="0"/>
            </a:rPr>
            <a:t>status quo (HOTSPOTS)</a:t>
          </a:r>
          <a:endParaRPr lang="en-ZA" sz="1800" b="1" kern="1200" dirty="0">
            <a:latin typeface="Futura Md BT" panose="020B0602020204020303" pitchFamily="34" charset="0"/>
          </a:endParaRPr>
        </a:p>
      </dsp:txBody>
      <dsp:txXfrm rot="10800000">
        <a:off x="0" y="152"/>
        <a:ext cx="8606731" cy="495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C224E-A482-4577-9E59-8C238AA3CFF5}" type="datetimeFigureOut">
              <a:rPr lang="en-ZA" smtClean="0"/>
              <a:t>2015/09/13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4D83C-053A-4CA4-994B-D9612362CE1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946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4488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092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82950" y="514350"/>
            <a:ext cx="3413125" cy="2559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20A31-D0AE-4937-9865-DAC31C975380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723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82950" y="514350"/>
            <a:ext cx="3413125" cy="2559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20A31-D0AE-4937-9865-DAC31C975380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73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85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12141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AB6CDE10-C9FA-49F1-90D0-50A21CFA6D40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15" y="6516702"/>
            <a:ext cx="1335087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eaLnBrk="1" hangingPunct="1">
              <a:buFont typeface="+mj-lt"/>
              <a:buNone/>
              <a:defRPr sz="675">
                <a:latin typeface="Gill Snas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678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323CC708-85E7-4A46-A620-C2CE50739D59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" y="65341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4276DCAD-873A-4EBA-8CF0-2DAA88FB7350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9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601EBC70-AE84-41EE-8FFF-1F8D27206D9B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00" y="65389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ED38CB0F-D2AE-429B-9AF1-D8CD8BE4AC2C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68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41764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8800" y="605950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08253CFF-D1B2-4FE9-83E9-C7F42A20A1F4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" y="6538913"/>
            <a:ext cx="1439863" cy="323850"/>
          </a:xfrm>
          <a:prstGeom prst="rect">
            <a:avLst/>
          </a:prstGeom>
        </p:spPr>
        <p:txBody>
          <a:bodyPr vert="horz" wrap="square" lIns="72000" tIns="36000" rIns="91440" bIns="45720" numCol="1" anchor="t" anchorCtr="0" compatLnSpc="1">
            <a:prstTxWarp prst="textNoShape">
              <a:avLst/>
            </a:prstTxWarp>
          </a:bodyPr>
          <a:lstStyle>
            <a:lvl1pPr marL="0" indent="0" eaLnBrk="1" hangingPunct="1">
              <a:buFont typeface="+mj-lt"/>
              <a:buNone/>
              <a:defRPr sz="675">
                <a:latin typeface="Gill Snas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686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56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467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2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77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293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09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247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2400" y="653733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2455B14C-619C-4C7E-810C-0F7051766A69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538927"/>
            <a:ext cx="11049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2A06A2E2-3E7B-4DE1-B209-ED36F24E96E3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828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10400" y="641033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D8B61F8F-95E0-457A-AB0E-90F92DFA1C77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71900" y="64960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51511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1AF46532-6F25-4CCA-9692-A18EFA64D951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411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1" b="1"/>
            </a:lvl1pPr>
            <a:lvl2pPr marL="257156" indent="0">
              <a:buNone/>
              <a:defRPr sz="1125" b="1"/>
            </a:lvl2pPr>
            <a:lvl3pPr marL="514311" indent="0">
              <a:buNone/>
              <a:defRPr sz="1013" b="1"/>
            </a:lvl3pPr>
            <a:lvl4pPr marL="771467" indent="0">
              <a:buNone/>
              <a:defRPr sz="900" b="1"/>
            </a:lvl4pPr>
            <a:lvl5pPr marL="1028624" indent="0">
              <a:buNone/>
              <a:defRPr sz="900" b="1"/>
            </a:lvl5pPr>
            <a:lvl6pPr marL="1285779" indent="0">
              <a:buNone/>
              <a:defRPr sz="900" b="1"/>
            </a:lvl6pPr>
            <a:lvl7pPr marL="1542933" indent="0">
              <a:buNone/>
              <a:defRPr sz="900" b="1"/>
            </a:lvl7pPr>
            <a:lvl8pPr marL="1800090" indent="0">
              <a:buNone/>
              <a:defRPr sz="900" b="1"/>
            </a:lvl8pPr>
            <a:lvl9pPr marL="2057247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1" b="1"/>
            </a:lvl1pPr>
            <a:lvl2pPr marL="257156" indent="0">
              <a:buNone/>
              <a:defRPr sz="1125" b="1"/>
            </a:lvl2pPr>
            <a:lvl3pPr marL="514311" indent="0">
              <a:buNone/>
              <a:defRPr sz="1013" b="1"/>
            </a:lvl3pPr>
            <a:lvl4pPr marL="771467" indent="0">
              <a:buNone/>
              <a:defRPr sz="900" b="1"/>
            </a:lvl4pPr>
            <a:lvl5pPr marL="1028624" indent="0">
              <a:buNone/>
              <a:defRPr sz="900" b="1"/>
            </a:lvl5pPr>
            <a:lvl6pPr marL="1285779" indent="0">
              <a:buNone/>
              <a:defRPr sz="900" b="1"/>
            </a:lvl6pPr>
            <a:lvl7pPr marL="1542933" indent="0">
              <a:buNone/>
              <a:defRPr sz="900" b="1"/>
            </a:lvl7pPr>
            <a:lvl8pPr marL="1800090" indent="0">
              <a:buNone/>
              <a:defRPr sz="900" b="1"/>
            </a:lvl8pPr>
            <a:lvl9pPr marL="2057247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C848EB19-060B-4ECB-B83B-49BA7A3B56F2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5389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16FF4E4C-23A3-462A-955D-5CD59CD59B8D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26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2C7ADA4B-CEAA-4AC8-8DFB-555BF6E11EB0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9288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041BE2F0-D0B6-4A04-91D1-CFD1FC86EDE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936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EBED1F12-171C-4589-9BDE-F09C7D1EF6EA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1193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D8E898DA-2B60-4396-8DB4-07877CF6F83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152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88"/>
            </a:lvl1pPr>
            <a:lvl2pPr marL="257156" indent="0">
              <a:buNone/>
              <a:defRPr sz="675"/>
            </a:lvl2pPr>
            <a:lvl3pPr marL="514311" indent="0">
              <a:buNone/>
              <a:defRPr sz="563"/>
            </a:lvl3pPr>
            <a:lvl4pPr marL="771467" indent="0">
              <a:buNone/>
              <a:defRPr sz="507"/>
            </a:lvl4pPr>
            <a:lvl5pPr marL="1028624" indent="0">
              <a:buNone/>
              <a:defRPr sz="507"/>
            </a:lvl5pPr>
            <a:lvl6pPr marL="1285779" indent="0">
              <a:buNone/>
              <a:defRPr sz="507"/>
            </a:lvl6pPr>
            <a:lvl7pPr marL="1542933" indent="0">
              <a:buNone/>
              <a:defRPr sz="507"/>
            </a:lvl7pPr>
            <a:lvl8pPr marL="1800090" indent="0">
              <a:buNone/>
              <a:defRPr sz="507"/>
            </a:lvl8pPr>
            <a:lvl9pPr marL="2057247" indent="0">
              <a:buNone/>
              <a:defRPr sz="50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284D868F-7B91-405E-A276-CB74920CF174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8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75" smtClean="0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9902E340-6B42-4F3F-AED2-68C4F37921DF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4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257156" indent="0">
              <a:buNone/>
              <a:defRPr sz="1575"/>
            </a:lvl2pPr>
            <a:lvl3pPr marL="514311" indent="0">
              <a:buNone/>
              <a:defRPr sz="1351"/>
            </a:lvl3pPr>
            <a:lvl4pPr marL="771467" indent="0">
              <a:buNone/>
              <a:defRPr sz="1125"/>
            </a:lvl4pPr>
            <a:lvl5pPr marL="1028624" indent="0">
              <a:buNone/>
              <a:defRPr sz="1125"/>
            </a:lvl5pPr>
            <a:lvl6pPr marL="1285779" indent="0">
              <a:buNone/>
              <a:defRPr sz="1125"/>
            </a:lvl6pPr>
            <a:lvl7pPr marL="1542933" indent="0">
              <a:buNone/>
              <a:defRPr sz="1125"/>
            </a:lvl7pPr>
            <a:lvl8pPr marL="1800090" indent="0">
              <a:buNone/>
              <a:defRPr sz="1125"/>
            </a:lvl8pPr>
            <a:lvl9pPr marL="2057247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88"/>
            </a:lvl1pPr>
            <a:lvl2pPr marL="257156" indent="0">
              <a:buNone/>
              <a:defRPr sz="675"/>
            </a:lvl2pPr>
            <a:lvl3pPr marL="514311" indent="0">
              <a:buNone/>
              <a:defRPr sz="563"/>
            </a:lvl3pPr>
            <a:lvl4pPr marL="771467" indent="0">
              <a:buNone/>
              <a:defRPr sz="507"/>
            </a:lvl4pPr>
            <a:lvl5pPr marL="1028624" indent="0">
              <a:buNone/>
              <a:defRPr sz="507"/>
            </a:lvl5pPr>
            <a:lvl6pPr marL="1285779" indent="0">
              <a:buNone/>
              <a:defRPr sz="507"/>
            </a:lvl6pPr>
            <a:lvl7pPr marL="1542933" indent="0">
              <a:buNone/>
              <a:defRPr sz="507"/>
            </a:lvl7pPr>
            <a:lvl8pPr marL="1800090" indent="0">
              <a:buNone/>
              <a:defRPr sz="507"/>
            </a:lvl8pPr>
            <a:lvl9pPr marL="2057247" indent="0">
              <a:buNone/>
              <a:defRPr sz="50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13">
                <a:latin typeface="Calibri" pitchFamily="34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fld id="{1B8B46E1-5716-418B-9597-351358B82845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  <a:defRPr/>
              </a:pPr>
              <a:t>9/13/2015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  <a:ea typeface="+mn-ea"/>
                <a:cs typeface="+mn-cs"/>
              </a:defRPr>
            </a:lvl1pPr>
          </a:lstStyle>
          <a:p>
            <a:pPr defTabSz="257156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56908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675">
                <a:latin typeface="Gill Snas" charset="0"/>
              </a:defRPr>
            </a:lvl1pPr>
          </a:lstStyle>
          <a:p>
            <a:pPr defTabSz="257156" fontAlgn="base">
              <a:spcBef>
                <a:spcPct val="0"/>
              </a:spcBef>
              <a:spcAft>
                <a:spcPct val="0"/>
              </a:spcAft>
            </a:pPr>
            <a:fld id="{F5E29352-B9AC-42BD-A146-B2D70AACB80F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25715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460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19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257156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257156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257156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257156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257156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257156" algn="ctr" defTabSz="257156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11" algn="ctr" defTabSz="257156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467" algn="ctr" defTabSz="257156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24" algn="ctr" defTabSz="257156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66" indent="-192866" algn="l" defTabSz="25715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17878" indent="-160723" algn="l" defTabSz="25715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642889" indent="-128579" algn="l" defTabSz="25715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351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900045" indent="-128579" algn="l" defTabSz="25715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57202" indent="-128579" algn="l" defTabSz="25715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414355" indent="-128579" algn="l" defTabSz="257156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13" indent="-128579" algn="l" defTabSz="257156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669" indent="-128579" algn="l" defTabSz="257156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824" indent="-128579" algn="l" defTabSz="257156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6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1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67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4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79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33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90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47" algn="l" defTabSz="2571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2815534" y="2766420"/>
            <a:ext cx="2862859" cy="116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351" b="1" dirty="0">
                <a:solidFill>
                  <a:prstClr val="white"/>
                </a:solidFill>
                <a:latin typeface="Gill Sans MT" pitchFamily="34" charset="0"/>
              </a:rPr>
              <a:t>PRESENTATION TITLE</a:t>
            </a:r>
          </a:p>
          <a:p>
            <a:endParaRPr lang="en-US" altLang="en-US" sz="1013" dirty="0">
              <a:solidFill>
                <a:prstClr val="white"/>
              </a:solidFill>
              <a:latin typeface="Gill Sans" pitchFamily="-84" charset="0"/>
            </a:endParaRPr>
          </a:p>
          <a:p>
            <a:r>
              <a:rPr lang="en-US" altLang="en-US" sz="1013" dirty="0">
                <a:solidFill>
                  <a:prstClr val="white"/>
                </a:solidFill>
                <a:latin typeface="Gill Sans Light" pitchFamily="-84" charset="0"/>
              </a:rPr>
              <a:t>Presented by:</a:t>
            </a:r>
          </a:p>
          <a:p>
            <a:r>
              <a:rPr lang="en-US" altLang="en-US" sz="1013" dirty="0">
                <a:solidFill>
                  <a:prstClr val="white"/>
                </a:solidFill>
                <a:latin typeface="Gill Sans Light" pitchFamily="-84" charset="0"/>
              </a:rPr>
              <a:t>Name Surname</a:t>
            </a:r>
          </a:p>
          <a:p>
            <a:r>
              <a:rPr lang="en-US" altLang="en-US" sz="1013" dirty="0">
                <a:solidFill>
                  <a:prstClr val="white"/>
                </a:solidFill>
                <a:latin typeface="Gill Sans Light" pitchFamily="-84" charset="0"/>
              </a:rPr>
              <a:t>Directorate</a:t>
            </a:r>
          </a:p>
          <a:p>
            <a:endParaRPr lang="en-US" altLang="en-US" sz="788" dirty="0">
              <a:solidFill>
                <a:prstClr val="white"/>
              </a:solidFill>
              <a:latin typeface="Gill Sans Light" pitchFamily="-84" charset="0"/>
            </a:endParaRPr>
          </a:p>
          <a:p>
            <a:r>
              <a:rPr lang="en-US" altLang="en-US" sz="788" dirty="0">
                <a:solidFill>
                  <a:prstClr val="white"/>
                </a:solidFill>
                <a:latin typeface="Gill Sans Light" pitchFamily="-84" charset="0"/>
              </a:rPr>
              <a:t>Date</a:t>
            </a:r>
          </a:p>
        </p:txBody>
      </p:sp>
      <p:pic>
        <p:nvPicPr>
          <p:cNvPr id="13315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2"/>
            <a:ext cx="9150879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417878" indent="-160723"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642889" indent="-128579"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900045" indent="-128579"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1157202" indent="-128579"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1414355" indent="-128579" defTabSz="257156" eaLnBrk="0" fontAlgn="base" hangingPunct="0">
              <a:spcBef>
                <a:spcPct val="0"/>
              </a:spcBef>
              <a:spcAft>
                <a:spcPct val="0"/>
              </a:spcAft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1671513" indent="-128579" defTabSz="257156" eaLnBrk="0" fontAlgn="base" hangingPunct="0">
              <a:spcBef>
                <a:spcPct val="0"/>
              </a:spcBef>
              <a:spcAft>
                <a:spcPct val="0"/>
              </a:spcAft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928669" indent="-128579" defTabSz="257156" eaLnBrk="0" fontAlgn="base" hangingPunct="0">
              <a:spcBef>
                <a:spcPct val="0"/>
              </a:spcBef>
              <a:spcAft>
                <a:spcPct val="0"/>
              </a:spcAft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2185824" indent="-128579" defTabSz="257156" eaLnBrk="0" fontAlgn="base" hangingPunct="0">
              <a:spcBef>
                <a:spcPct val="0"/>
              </a:spcBef>
              <a:spcAft>
                <a:spcPct val="0"/>
              </a:spcAft>
              <a:defRPr sz="135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n-US" altLang="en-US" sz="675" dirty="0">
              <a:solidFill>
                <a:prstClr val="black"/>
              </a:solidFill>
              <a:latin typeface="Gill Sn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109" y="1684080"/>
            <a:ext cx="8466667" cy="421653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Classification, Reserve &amp; RQO determination of water resources in the Mvoti to Umzimkulu Water </a:t>
            </a:r>
            <a:r>
              <a:rPr lang="en-US" sz="2800" b="1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Management </a:t>
            </a:r>
            <a:r>
              <a:rPr lang="en-US" sz="2800" b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Area</a:t>
            </a:r>
          </a:p>
          <a:p>
            <a:pPr algn="ctr"/>
            <a:endParaRPr lang="en-US" sz="3200" b="1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3600" b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ESTUARY </a:t>
            </a:r>
            <a:r>
              <a:rPr lang="en-US" sz="3600" b="1" dirty="0" err="1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RQOs</a:t>
            </a:r>
            <a:endParaRPr lang="en-US" sz="3600" b="1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sz="32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Lara van Niekerk</a:t>
            </a:r>
          </a:p>
          <a:p>
            <a:r>
              <a:rPr lang="en-US" sz="28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CSIR</a:t>
            </a:r>
          </a:p>
          <a:p>
            <a:r>
              <a:rPr lang="en-US" sz="28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16 Sept 2015</a:t>
            </a:r>
          </a:p>
        </p:txBody>
      </p:sp>
    </p:spTree>
    <p:extLst>
      <p:ext uri="{BB962C8B-B14F-4D97-AF65-F5344CB8AC3E}">
        <p14:creationId xmlns:p14="http://schemas.microsoft.com/office/powerpoint/2010/main" val="108975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976082"/>
              </p:ext>
            </p:extLst>
          </p:nvPr>
        </p:nvGraphicFramePr>
        <p:xfrm>
          <a:off x="135172" y="750736"/>
          <a:ext cx="8889558" cy="5449512"/>
        </p:xfrm>
        <a:graphic>
          <a:graphicData uri="http://schemas.openxmlformats.org/drawingml/2006/table">
            <a:tbl>
              <a:tblPr/>
              <a:tblGrid>
                <a:gridCol w="1505694"/>
                <a:gridCol w="586967"/>
                <a:gridCol w="6796897"/>
              </a:tblGrid>
              <a:tr h="23909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Component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EC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Narrative</a:t>
                      </a:r>
                      <a:r>
                        <a:rPr lang="en-GB" sz="1600" b="1" baseline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RQO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002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Microalgae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current  microalgae assemblages, specifically &gt;5 diatom species at a frequency &gt;3% of the total population in saline reaches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low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flow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693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Macrophytes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the distribution of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macrophyte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habitats,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integrity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of the riparian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are (Zone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 no </a:t>
                      </a:r>
                      <a:r>
                        <a:rPr lang="en-GB" sz="16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sandmining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). No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invasive floating aquatic species present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e.g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water hyacinth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No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sugarcane in the estuarine functional zone.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44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Invertebrates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57156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current </a:t>
                      </a:r>
                      <a:r>
                        <a:rPr lang="en-GB" sz="16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zoobenthic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abundance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(seasonal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variation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 &amp; Species diversity (15 species in summer / 40 species in winter).  Retain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an invertebrate community assemblage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includes a variety of indigenous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species. Polychaetes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amphipods and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tanaeids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should numerically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dominate. 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234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Fish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Zone C (below weir)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acts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as a nursery to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diversity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estuarine associated &amp; dependant species. A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good trophic basis exists for predatory estuarine dependant marine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species. Estuarine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residents species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is core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600" i="1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Oreochromis</a:t>
                      </a:r>
                      <a:r>
                        <a:rPr lang="en-GB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mossambicus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limited to the upper reaches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(Zone C)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 the low flow period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Species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assemblage comprises indigenous species only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Connectivity with transitional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marine-estuary waters is maintained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19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Birds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257156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The most characteristic component of the avifaunal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waterbird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community is the </a:t>
                      </a:r>
                      <a:r>
                        <a:rPr lang="en-GB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piscivores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: Resident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pair of African Fish Eagle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present and breeding. Pied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Kingfishers, White-breasted Cormorants or Reed Cormorants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present. Numbers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waterbird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species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not below 10.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73051" y="129634"/>
            <a:ext cx="85725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457178" fontAlgn="base">
              <a:spcBef>
                <a:spcPct val="0"/>
              </a:spcBef>
              <a:spcAft>
                <a:spcPct val="0"/>
              </a:spcAft>
            </a:pPr>
            <a:r>
              <a:rPr lang="en-ZA" altLang="en-US" sz="2600" b="1" dirty="0" err="1" smtClean="0">
                <a:solidFill>
                  <a:prstClr val="black"/>
                </a:solidFill>
                <a:latin typeface="Futura Md BT" pitchFamily="34" charset="0"/>
              </a:rPr>
              <a:t>uMkomazi</a:t>
            </a:r>
            <a:r>
              <a:rPr lang="en-ZA" altLang="en-US" sz="2600" b="1" dirty="0" smtClean="0">
                <a:solidFill>
                  <a:prstClr val="black"/>
                </a:solidFill>
                <a:latin typeface="Futura Md BT" pitchFamily="34" charset="0"/>
              </a:rPr>
              <a:t> </a:t>
            </a:r>
            <a:r>
              <a:rPr lang="en-ZA" altLang="en-US" sz="2600" b="1" dirty="0">
                <a:solidFill>
                  <a:prstClr val="black"/>
                </a:solidFill>
                <a:latin typeface="Futura Md BT" pitchFamily="34" charset="0"/>
              </a:rPr>
              <a:t>RQO 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= 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TEC </a:t>
            </a:r>
            <a:r>
              <a:rPr lang="en-ZA" altLang="en-US" sz="2600" b="1" dirty="0">
                <a:solidFill>
                  <a:prstClr val="black"/>
                </a:solidFill>
                <a:latin typeface="Futura Md BT" pitchFamily="34" charset="0"/>
              </a:rPr>
              <a:t>B/C </a:t>
            </a:r>
          </a:p>
        </p:txBody>
      </p:sp>
    </p:spTree>
    <p:extLst>
      <p:ext uri="{BB962C8B-B14F-4D97-AF65-F5344CB8AC3E}">
        <p14:creationId xmlns:p14="http://schemas.microsoft.com/office/powerpoint/2010/main" val="292348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923678"/>
              </p:ext>
            </p:extLst>
          </p:nvPr>
        </p:nvGraphicFramePr>
        <p:xfrm>
          <a:off x="190830" y="810064"/>
          <a:ext cx="8746435" cy="5510784"/>
        </p:xfrm>
        <a:graphic>
          <a:graphicData uri="http://schemas.openxmlformats.org/drawingml/2006/table">
            <a:tbl>
              <a:tblPr/>
              <a:tblGrid>
                <a:gridCol w="1640829"/>
                <a:gridCol w="683972"/>
                <a:gridCol w="6421634"/>
              </a:tblGrid>
              <a:tr h="7064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Component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EC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Narrative RQO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652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Hydrology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C/D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a flow regime to create the required habitat for birds, fish,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macrophytes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microalgae and water quality </a:t>
                      </a:r>
                      <a:endParaRPr lang="en-GB" sz="16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342900" lvl="0" indent="-342900" algn="l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Monthly river inflow &lt; 1.0 m</a:t>
                      </a:r>
                      <a:r>
                        <a:rPr lang="en-GB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/s </a:t>
                      </a:r>
                    </a:p>
                    <a:p>
                      <a:pPr marL="342900" lvl="0" indent="-342900" algn="l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Monthly river inflow &lt; 2.0 m</a:t>
                      </a:r>
                      <a:r>
                        <a:rPr lang="en-GB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/s for longer than 3 months in a row</a:t>
                      </a:r>
                    </a:p>
                    <a:p>
                      <a:pPr marL="342900" lvl="0" indent="-342900" algn="l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Monthly river inflow &lt; 2.0 m</a:t>
                      </a:r>
                      <a:r>
                        <a:rPr lang="en-GB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/s for more than 50% of the time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7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Hydrodynamics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mouth conditions to create the required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habitat: </a:t>
                      </a:r>
                    </a:p>
                    <a:p>
                      <a:pPr marL="342900" lvl="0" indent="-3429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Mouth closure occurs more than 2 - 3 weeks in a year.</a:t>
                      </a:r>
                    </a:p>
                    <a:p>
                      <a:pPr marL="342900" lvl="0" indent="-3429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Mouth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closure occurs for more than 2 years out of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ten</a:t>
                      </a:r>
                    </a:p>
                    <a:p>
                      <a:pPr marL="342900" marR="0" lvl="0" indent="-342900" algn="l" defTabSz="257156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Mouth closure occurs between Nov and Jun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5813">
                <a:tc>
                  <a:txBody>
                    <a:bodyPr/>
                    <a:lstStyle/>
                    <a:p>
                      <a:pPr marL="69215" algn="l"/>
                      <a:r>
                        <a:rPr lang="en-GB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Quality</a:t>
                      </a:r>
                      <a:endParaRPr lang="en-GB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/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C/D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Salinity distribution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system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 (pH, dissolved oxygen and turbidity) not to cause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exceedence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TPCs for biota </a:t>
                      </a: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Inorganic nutrient concentrations (NO</a:t>
                      </a:r>
                      <a:r>
                        <a:rPr lang="en-GB" sz="16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-N, NH</a:t>
                      </a:r>
                      <a:r>
                        <a:rPr lang="en-GB" sz="16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 and PO</a:t>
                      </a:r>
                      <a:r>
                        <a:rPr lang="en-GB" sz="16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-P) not to cause in exceedance of TPCs for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macrophytes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microalgae</a:t>
                      </a: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Presence of toxic substances not to cause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exceedence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TPCs for biota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7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Sediment dynamics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ctr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B/C</a:t>
                      </a:r>
                      <a:endParaRPr lang="en-GB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Flood regime to maintain the sediment distribution patterns and aquatic habitat (instream physical habitat) </a:t>
                      </a:r>
                      <a:endParaRPr lang="en-GB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 algn="l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Changes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sediment grain size distribution patterns not to cause exceedance of TPCs in benthic invertebrates.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73051" y="129634"/>
            <a:ext cx="85725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457178" fontAlgn="base">
              <a:spcBef>
                <a:spcPct val="0"/>
              </a:spcBef>
              <a:spcAft>
                <a:spcPct val="0"/>
              </a:spcAft>
            </a:pPr>
            <a:r>
              <a:rPr lang="en-ZA" altLang="en-US" sz="2600" b="1" dirty="0" err="1" smtClean="0">
                <a:solidFill>
                  <a:prstClr val="black"/>
                </a:solidFill>
                <a:latin typeface="Futura Md BT" pitchFamily="34" charset="0"/>
              </a:rPr>
              <a:t>Mvoti</a:t>
            </a:r>
            <a:r>
              <a:rPr lang="en-ZA" altLang="en-US" sz="2600" b="1" dirty="0">
                <a:solidFill>
                  <a:prstClr val="black"/>
                </a:solidFill>
                <a:latin typeface="Futura Md BT" pitchFamily="34" charset="0"/>
              </a:rPr>
              <a:t> RQO </a:t>
            </a:r>
            <a:r>
              <a:rPr lang="en-ZA" altLang="en-US" sz="2600" b="1" dirty="0" smtClean="0">
                <a:solidFill>
                  <a:prstClr val="black"/>
                </a:solidFill>
                <a:latin typeface="Futura Md BT" pitchFamily="34" charset="0"/>
              </a:rPr>
              <a:t> 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= 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TEC </a:t>
            </a:r>
            <a:r>
              <a:rPr lang="en-ZA" altLang="en-US" sz="2600" b="1" dirty="0" smtClean="0">
                <a:solidFill>
                  <a:prstClr val="black"/>
                </a:solidFill>
                <a:latin typeface="Futura Md BT" pitchFamily="34" charset="0"/>
              </a:rPr>
              <a:t>C/D </a:t>
            </a:r>
            <a:endParaRPr lang="en-ZA" altLang="en-US" sz="2600" b="1" dirty="0">
              <a:solidFill>
                <a:prstClr val="black"/>
              </a:solidFill>
              <a:latin typeface="Futura Md BT" pitchFamily="34" charset="0"/>
            </a:endParaRPr>
          </a:p>
          <a:p>
            <a:pPr algn="ctr" defTabSz="457178" fontAlgn="base">
              <a:spcBef>
                <a:spcPct val="0"/>
              </a:spcBef>
              <a:spcAft>
                <a:spcPct val="0"/>
              </a:spcAft>
            </a:pPr>
            <a:endParaRPr lang="en-ZA" altLang="en-US" sz="2600" b="1" dirty="0">
              <a:solidFill>
                <a:prstClr val="black"/>
              </a:solidFill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76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185554"/>
              </p:ext>
            </p:extLst>
          </p:nvPr>
        </p:nvGraphicFramePr>
        <p:xfrm>
          <a:off x="135172" y="750736"/>
          <a:ext cx="8889558" cy="4940747"/>
        </p:xfrm>
        <a:graphic>
          <a:graphicData uri="http://schemas.openxmlformats.org/drawingml/2006/table">
            <a:tbl>
              <a:tblPr/>
              <a:tblGrid>
                <a:gridCol w="1505694"/>
                <a:gridCol w="586967"/>
                <a:gridCol w="6796897"/>
              </a:tblGrid>
              <a:tr h="23909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Component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EC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Narrative RQO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1728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Microalgae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current  microalgae assemblages, specifically &gt;5 diatom species at a frequency &gt;3% of the total population in saline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reaches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17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Macrophytes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ZA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the distribution of </a:t>
                      </a:r>
                      <a:r>
                        <a:rPr lang="en-ZA" sz="16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macrophyte</a:t>
                      </a:r>
                      <a:r>
                        <a:rPr lang="en-ZA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habitats, particularly the freshwater mangrove, </a:t>
                      </a:r>
                      <a:r>
                        <a:rPr lang="en-ZA" sz="1600" i="1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Barringtonia</a:t>
                      </a:r>
                      <a:r>
                        <a:rPr lang="en-ZA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ZA" sz="1600" i="1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racemosa</a:t>
                      </a:r>
                      <a:r>
                        <a:rPr lang="en-ZA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ZA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stand at the mouth of the estuary.  Control the spread of hygrophilous grasses into open water area. Prevent the spread of invasive plants, trees, shrubs &amp; aquatic invasive plants.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No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sugarcane in the estuarine functional zone.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39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Invertebrates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57156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en-ZA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078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Fish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Nursery for estuarine dependant marine fishes in juvenile and adult life stages.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 as habitat for estuarine resident fishes and freshwater fishes</a:t>
                      </a:r>
                    </a:p>
                    <a:p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Migration corridor for facultative catadromous eels.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19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Birds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257156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Avifaunal </a:t>
                      </a:r>
                      <a:r>
                        <a:rPr lang="en-GB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waterbird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community should increase slightly in diversity and abundance  from present - with representatives of all the major groups:</a:t>
                      </a:r>
                    </a:p>
                    <a:p>
                      <a:pPr marL="0" lvl="0" indent="0" algn="l" defTabSz="257156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aerial (e.g. kingfishers), swimming (e.g. cormorants), large wading </a:t>
                      </a:r>
                      <a:r>
                        <a:rPr lang="en-GB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piscivores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(e.g. herons), small invertebrate-feeding waders (+ migratory Palaearctic sandpipers), herbivorous waterfowl (e.g. ducks and geese) and roosting terns and gulls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73051" y="129634"/>
            <a:ext cx="85725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457178" fontAlgn="base">
              <a:spcBef>
                <a:spcPct val="0"/>
              </a:spcBef>
              <a:spcAft>
                <a:spcPct val="0"/>
              </a:spcAft>
            </a:pPr>
            <a:r>
              <a:rPr lang="en-ZA" altLang="en-US" sz="2600" b="1" dirty="0" err="1" smtClean="0">
                <a:solidFill>
                  <a:prstClr val="black"/>
                </a:solidFill>
                <a:latin typeface="Futura Md BT" pitchFamily="34" charset="0"/>
              </a:rPr>
              <a:t>Mvoti</a:t>
            </a:r>
            <a:r>
              <a:rPr lang="en-ZA" altLang="en-US" sz="2600" b="1" dirty="0">
                <a:solidFill>
                  <a:prstClr val="black"/>
                </a:solidFill>
                <a:latin typeface="Futura Md BT" pitchFamily="34" charset="0"/>
              </a:rPr>
              <a:t> RQO </a:t>
            </a:r>
            <a:r>
              <a:rPr lang="en-ZA" altLang="en-US" sz="2600" b="1">
                <a:solidFill>
                  <a:prstClr val="black"/>
                </a:solidFill>
                <a:latin typeface="Futura Md BT" pitchFamily="34" charset="0"/>
              </a:rPr>
              <a:t>= 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TEC </a:t>
            </a:r>
            <a:r>
              <a:rPr lang="en-ZA" altLang="en-US" sz="2600" b="1" dirty="0" smtClean="0">
                <a:solidFill>
                  <a:prstClr val="black"/>
                </a:solidFill>
                <a:latin typeface="Futura Md BT" pitchFamily="34" charset="0"/>
              </a:rPr>
              <a:t>C/D </a:t>
            </a:r>
            <a:endParaRPr lang="en-ZA" altLang="en-US" sz="2600" b="1" dirty="0">
              <a:solidFill>
                <a:prstClr val="black"/>
              </a:solidFill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1449393" y="2251075"/>
            <a:ext cx="5089525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b="1" dirty="0">
                <a:solidFill>
                  <a:prstClr val="white"/>
                </a:solidFill>
                <a:latin typeface="Gill Sans MT" pitchFamily="34" charset="0"/>
              </a:rPr>
              <a:t>PRESENTATION TITLE</a:t>
            </a:r>
          </a:p>
          <a:p>
            <a:endParaRPr lang="en-US" altLang="en-US" sz="1800" dirty="0">
              <a:solidFill>
                <a:prstClr val="white"/>
              </a:solidFill>
              <a:latin typeface="Gill Sans" pitchFamily="-84" charset="0"/>
            </a:endParaRPr>
          </a:p>
          <a:p>
            <a:r>
              <a:rPr lang="en-US" altLang="en-US" sz="1800" dirty="0">
                <a:solidFill>
                  <a:prstClr val="white"/>
                </a:solidFill>
                <a:latin typeface="Gill Sans Light" pitchFamily="-84" charset="0"/>
              </a:rPr>
              <a:t>Presented by:</a:t>
            </a:r>
          </a:p>
          <a:p>
            <a:r>
              <a:rPr lang="en-US" altLang="en-US" sz="1800" dirty="0">
                <a:solidFill>
                  <a:prstClr val="white"/>
                </a:solidFill>
                <a:latin typeface="Gill Sans Light" pitchFamily="-84" charset="0"/>
              </a:rPr>
              <a:t>Name Surname</a:t>
            </a:r>
          </a:p>
          <a:p>
            <a:r>
              <a:rPr lang="en-US" altLang="en-US" sz="1800" dirty="0">
                <a:solidFill>
                  <a:prstClr val="white"/>
                </a:solidFill>
                <a:latin typeface="Gill Sans Light" pitchFamily="-84" charset="0"/>
              </a:rPr>
              <a:t>Directorate</a:t>
            </a:r>
          </a:p>
          <a:p>
            <a:endParaRPr lang="en-US" altLang="en-US" sz="1400" dirty="0">
              <a:solidFill>
                <a:prstClr val="white"/>
              </a:solidFill>
              <a:latin typeface="Gill Sans Light" pitchFamily="-84" charset="0"/>
            </a:endParaRPr>
          </a:p>
          <a:p>
            <a:r>
              <a:rPr lang="en-US" altLang="en-US" sz="1400" dirty="0">
                <a:solidFill>
                  <a:prstClr val="white"/>
                </a:solidFill>
                <a:latin typeface="Gill Sans Light" pitchFamily="-84" charset="0"/>
              </a:rPr>
              <a:t>Date</a:t>
            </a:r>
          </a:p>
        </p:txBody>
      </p:sp>
      <p:pic>
        <p:nvPicPr>
          <p:cNvPr id="13315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" y="3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95" indent="-28573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914" indent="-22858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080" indent="-22858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47" indent="-22858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412" indent="-228584" defTabSz="4571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578" indent="-228584" defTabSz="4571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744" indent="-228584" defTabSz="4571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910" indent="-228584" defTabSz="4571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n-US" altLang="en-US" sz="1200" dirty="0">
              <a:solidFill>
                <a:prstClr val="black"/>
              </a:solidFill>
              <a:latin typeface="Gill Snas" charset="0"/>
            </a:endParaRPr>
          </a:p>
        </p:txBody>
      </p:sp>
      <p:pic>
        <p:nvPicPr>
          <p:cNvPr id="6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0" y="99755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7835" y="3605296"/>
            <a:ext cx="8662737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cap="all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THANK </a:t>
            </a:r>
            <a:r>
              <a:rPr lang="en-US" sz="3600" b="1" cap="all" dirty="0" err="1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</a:t>
            </a:r>
            <a:endParaRPr lang="en-US" sz="2800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830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1555" y="4"/>
            <a:ext cx="832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smtClean="0">
                <a:latin typeface="Futura Md BT" pitchFamily="34" charset="0"/>
              </a:rPr>
              <a:t>RESOURCE </a:t>
            </a:r>
            <a:r>
              <a:rPr lang="en-ZA" sz="2800" b="1" dirty="0">
                <a:latin typeface="Futura Md BT" pitchFamily="34" charset="0"/>
              </a:rPr>
              <a:t>QUALITY OBJECTIVES</a:t>
            </a:r>
          </a:p>
        </p:txBody>
      </p:sp>
      <p:graphicFrame>
        <p:nvGraphicFramePr>
          <p:cNvPr id="27" name="Content Placeholder 8"/>
          <p:cNvGraphicFramePr>
            <a:graphicFrameLocks/>
          </p:cNvGraphicFramePr>
          <p:nvPr>
            <p:extLst/>
          </p:nvPr>
        </p:nvGraphicFramePr>
        <p:xfrm>
          <a:off x="285750" y="819150"/>
          <a:ext cx="8606731" cy="5024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6-Point Star 27"/>
          <p:cNvSpPr/>
          <p:nvPr/>
        </p:nvSpPr>
        <p:spPr>
          <a:xfrm>
            <a:off x="357732" y="2328781"/>
            <a:ext cx="522288" cy="465139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285751" y="5875339"/>
            <a:ext cx="8572500" cy="6334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ZA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anose="020B0602020204020303" pitchFamily="34" charset="0"/>
              </a:rPr>
              <a:t>   RQOs </a:t>
            </a:r>
            <a:r>
              <a:rPr lang="en-ZA" sz="28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anose="020B0602020204020303" pitchFamily="34" charset="0"/>
              </a:rPr>
              <a:t>: </a:t>
            </a:r>
            <a:r>
              <a:rPr lang="en-Z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anose="020B0602020204020303" pitchFamily="34" charset="0"/>
              </a:rPr>
              <a:t>Where does it fit in?</a:t>
            </a:r>
            <a:endParaRPr lang="en-GB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Md BT" panose="020B0602020204020303" pitchFamily="34" charset="0"/>
            </a:endParaRPr>
          </a:p>
        </p:txBody>
      </p:sp>
      <p:sp>
        <p:nvSpPr>
          <p:cNvPr id="30" name="6-Point Star 29"/>
          <p:cNvSpPr/>
          <p:nvPr/>
        </p:nvSpPr>
        <p:spPr>
          <a:xfrm>
            <a:off x="285751" y="5960272"/>
            <a:ext cx="522288" cy="463551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31" name="6-Point Star 30"/>
          <p:cNvSpPr/>
          <p:nvPr/>
        </p:nvSpPr>
        <p:spPr>
          <a:xfrm>
            <a:off x="325689" y="820740"/>
            <a:ext cx="522288" cy="463551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dirty="0"/>
          </a:p>
        </p:txBody>
      </p:sp>
      <p:sp>
        <p:nvSpPr>
          <p:cNvPr id="32" name="6-Point Star 31"/>
          <p:cNvSpPr/>
          <p:nvPr/>
        </p:nvSpPr>
        <p:spPr>
          <a:xfrm>
            <a:off x="365611" y="4592129"/>
            <a:ext cx="522288" cy="465139"/>
          </a:xfrm>
          <a:prstGeom prst="star6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dirty="0"/>
          </a:p>
        </p:txBody>
      </p:sp>
      <p:sp>
        <p:nvSpPr>
          <p:cNvPr id="33" name="6-Point Star 32"/>
          <p:cNvSpPr/>
          <p:nvPr/>
        </p:nvSpPr>
        <p:spPr>
          <a:xfrm>
            <a:off x="357732" y="3106822"/>
            <a:ext cx="522288" cy="465139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dirty="0"/>
          </a:p>
        </p:txBody>
      </p:sp>
      <p:sp>
        <p:nvSpPr>
          <p:cNvPr id="11" name="6-Point Star 10"/>
          <p:cNvSpPr/>
          <p:nvPr/>
        </p:nvSpPr>
        <p:spPr>
          <a:xfrm>
            <a:off x="357732" y="3864810"/>
            <a:ext cx="522288" cy="465139"/>
          </a:xfrm>
          <a:prstGeom prst="star6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17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517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dirty="0" smtClean="0">
                <a:latin typeface="Futura Md BT" pitchFamily="34" charset="0"/>
              </a:rPr>
              <a:t>WHAT ARE RQOs?</a:t>
            </a:r>
            <a:endParaRPr lang="en-ZA" sz="2800" b="1" dirty="0">
              <a:latin typeface="Futura Md B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8011" y="986589"/>
            <a:ext cx="76159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Futura Md BT" panose="020B0602020204020303" pitchFamily="34" charset="0"/>
                <a:cs typeface="Arial" pitchFamily="34" charset="0"/>
              </a:rPr>
              <a:t>RQOs capture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the </a:t>
            </a:r>
            <a:r>
              <a:rPr lang="en-ZA" sz="2400" b="1" dirty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Management Class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of the Classification System and </a:t>
            </a:r>
            <a:r>
              <a:rPr lang="en-ZA" sz="2400" dirty="0" smtClean="0">
                <a:latin typeface="Futura Md BT" panose="020B0602020204020303" pitchFamily="34" charset="0"/>
                <a:cs typeface="Arial" pitchFamily="34" charset="0"/>
              </a:rPr>
              <a:t>the </a:t>
            </a:r>
            <a:r>
              <a:rPr lang="en-ZA" sz="2400" b="1" dirty="0" smtClean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ecological </a:t>
            </a:r>
            <a:r>
              <a:rPr lang="en-ZA" sz="2400" b="1" dirty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needs determined in the Reserve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into </a:t>
            </a:r>
            <a:r>
              <a:rPr lang="en-ZA" sz="2400" b="1" dirty="0">
                <a:solidFill>
                  <a:srgbClr val="00B050"/>
                </a:solidFill>
                <a:latin typeface="Futura Md BT" panose="020B0602020204020303" pitchFamily="34" charset="0"/>
                <a:cs typeface="Arial" pitchFamily="34" charset="0"/>
              </a:rPr>
              <a:t>measurable management goals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that give direction </a:t>
            </a:r>
            <a:r>
              <a:rPr lang="en-ZA" sz="2400" dirty="0" smtClean="0">
                <a:latin typeface="Futura Md BT" panose="020B0602020204020303" pitchFamily="34" charset="0"/>
                <a:cs typeface="Arial" pitchFamily="34" charset="0"/>
              </a:rPr>
              <a:t>to resource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managers as to how the resource needs to be managed.</a:t>
            </a:r>
          </a:p>
          <a:p>
            <a:endParaRPr lang="en-ZA" sz="2400" i="1" dirty="0" smtClean="0">
              <a:latin typeface="Futura Md BT" panose="020B0602020204020303" pitchFamily="34" charset="0"/>
              <a:cs typeface="Arial" pitchFamily="34" charset="0"/>
            </a:endParaRPr>
          </a:p>
          <a:p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RQOs for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a </a:t>
            </a:r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water resource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are a </a:t>
            </a:r>
            <a:r>
              <a:rPr lang="en-ZA" sz="2400" i="1" dirty="0">
                <a:solidFill>
                  <a:srgbClr val="00B050"/>
                </a:solidFill>
                <a:latin typeface="Futura Md BT" panose="020B0602020204020303" pitchFamily="34" charset="0"/>
                <a:cs typeface="Arial" pitchFamily="34" charset="0"/>
              </a:rPr>
              <a:t>numerical or descriptive statement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of the conditions which should be met in </a:t>
            </a:r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the receiving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water resource, in terms of resource quality, in order to ensure that the </a:t>
            </a:r>
            <a:r>
              <a:rPr lang="en-ZA" sz="2400" b="1" i="1" dirty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water resource </a:t>
            </a:r>
            <a:r>
              <a:rPr lang="en-ZA" sz="2400" b="1" i="1" dirty="0" smtClean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is protected</a:t>
            </a:r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.”</a:t>
            </a:r>
            <a:endParaRPr lang="en-ZA" sz="2400" dirty="0">
              <a:latin typeface="Futura Md BT" panose="020B0602020204020303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9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29000" y="2425700"/>
            <a:ext cx="2451100" cy="2247900"/>
          </a:xfrm>
          <a:prstGeom prst="ellips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smtClean="0">
                <a:solidFill>
                  <a:schemeClr val="tx1"/>
                </a:solidFill>
                <a:latin typeface="Futura Md BT" panose="020B0602020204020303" pitchFamily="34" charset="0"/>
              </a:rPr>
              <a:t>Water Resource Class</a:t>
            </a:r>
            <a:endParaRPr lang="en-ZA" b="1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500" y="2908300"/>
            <a:ext cx="1993900" cy="118110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mtClean="0">
                <a:solidFill>
                  <a:schemeClr val="tx1"/>
                </a:solidFill>
                <a:latin typeface="Futura Md BT" panose="020B0602020204020303" pitchFamily="34" charset="0"/>
              </a:rPr>
              <a:t>Operational Scenario/s</a:t>
            </a:r>
            <a:endParaRPr lang="en-ZA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311400" y="3260725"/>
            <a:ext cx="1117600" cy="47625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7010400" y="2895600"/>
            <a:ext cx="1993900" cy="118110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mtClean="0">
                <a:solidFill>
                  <a:schemeClr val="tx1"/>
                </a:solidFill>
                <a:latin typeface="Futura Md BT" panose="020B0602020204020303" pitchFamily="34" charset="0"/>
              </a:rPr>
              <a:t>RQOs</a:t>
            </a:r>
            <a:endParaRPr lang="en-ZA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5880100" y="3311525"/>
            <a:ext cx="1117600" cy="47625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TextBox 9"/>
          <p:cNvSpPr txBox="1"/>
          <p:nvPr/>
        </p:nvSpPr>
        <p:spPr>
          <a:xfrm>
            <a:off x="0" y="181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smtClean="0">
                <a:solidFill>
                  <a:schemeClr val="bg1"/>
                </a:solidFill>
                <a:latin typeface="Futura Md BT" pitchFamily="34" charset="0"/>
              </a:rPr>
              <a:t>RQOs and WATER RESOURCE CLASSES</a:t>
            </a:r>
            <a:endParaRPr lang="en-ZA" sz="2800" b="1" dirty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1400" y="2947690"/>
            <a:ext cx="127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smtClean="0"/>
              <a:t>Informs</a:t>
            </a:r>
            <a:endParaRPr lang="en-ZA" sz="2000"/>
          </a:p>
        </p:txBody>
      </p:sp>
      <p:sp>
        <p:nvSpPr>
          <p:cNvPr id="11" name="TextBox 10"/>
          <p:cNvSpPr txBox="1"/>
          <p:nvPr/>
        </p:nvSpPr>
        <p:spPr>
          <a:xfrm>
            <a:off x="5994400" y="2955390"/>
            <a:ext cx="127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smtClean="0"/>
              <a:t>Defines</a:t>
            </a:r>
            <a:endParaRPr lang="en-ZA" sz="2000"/>
          </a:p>
        </p:txBody>
      </p:sp>
      <p:sp>
        <p:nvSpPr>
          <p:cNvPr id="12" name="TextBox 11"/>
          <p:cNvSpPr txBox="1"/>
          <p:nvPr/>
        </p:nvSpPr>
        <p:spPr>
          <a:xfrm>
            <a:off x="0" y="29517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smtClean="0">
                <a:latin typeface="Futura Md BT" pitchFamily="34" charset="0"/>
              </a:rPr>
              <a:t>RQO LINKS TO CLASSIFICATION AND SCENARIOS</a:t>
            </a:r>
            <a:endParaRPr lang="en-ZA" sz="2800" b="1" dirty="0"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4177" y="1672081"/>
            <a:ext cx="8771467" cy="4760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ZA" sz="2700" dirty="0" smtClean="0">
                <a:latin typeface="Futura Md BT" panose="020B0602020204020303" pitchFamily="34" charset="0"/>
              </a:rPr>
              <a:t>According to the Act:  </a:t>
            </a:r>
          </a:p>
          <a:p>
            <a:pPr marL="571500" indent="-5715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ZA" sz="2700" dirty="0" smtClean="0">
                <a:latin typeface="Futura Md BT" panose="020B0602020204020303" pitchFamily="34" charset="0"/>
              </a:rPr>
              <a:t>Quantity, pattern &amp; timing of instream flow (</a:t>
            </a:r>
            <a:r>
              <a:rPr lang="en-ZA" sz="2700" b="1" dirty="0" smtClean="0">
                <a:solidFill>
                  <a:srgbClr val="FF0000"/>
                </a:solidFill>
                <a:latin typeface="Futura Md BT" panose="020B0602020204020303" pitchFamily="34" charset="0"/>
              </a:rPr>
              <a:t>hydrology</a:t>
            </a:r>
            <a:r>
              <a:rPr lang="en-ZA" sz="2700" dirty="0" smtClean="0">
                <a:latin typeface="Futura Md BT" panose="020B0602020204020303" pitchFamily="34" charset="0"/>
              </a:rPr>
              <a:t>) (time series, FDC). Defined by the MC and catchment configuration (estuary EC)</a:t>
            </a:r>
          </a:p>
          <a:p>
            <a:pPr marL="571500" indent="-5715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ZA" sz="2700" b="1" dirty="0" smtClean="0">
                <a:solidFill>
                  <a:srgbClr val="FF0000"/>
                </a:solidFill>
                <a:latin typeface="Futura Md BT" panose="020B0602020204020303" pitchFamily="34" charset="0"/>
              </a:rPr>
              <a:t>Water quality </a:t>
            </a:r>
            <a:r>
              <a:rPr lang="en-ZA" sz="2700" dirty="0" smtClean="0">
                <a:latin typeface="Futura Md BT" panose="020B0602020204020303" pitchFamily="34" charset="0"/>
              </a:rPr>
              <a:t>(limits of driving variables)</a:t>
            </a:r>
          </a:p>
          <a:p>
            <a:pPr marL="571500" indent="-5715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ZA" sz="2700" dirty="0">
                <a:latin typeface="Futura Md BT" panose="020B0602020204020303" pitchFamily="34" charset="0"/>
              </a:rPr>
              <a:t>C</a:t>
            </a:r>
            <a:r>
              <a:rPr lang="en-ZA" sz="2700" dirty="0" smtClean="0">
                <a:latin typeface="Futura Md BT" panose="020B0602020204020303" pitchFamily="34" charset="0"/>
              </a:rPr>
              <a:t>haracteristics and condition of </a:t>
            </a:r>
            <a:r>
              <a:rPr lang="en-ZA" sz="2700" b="1" dirty="0" smtClean="0">
                <a:solidFill>
                  <a:srgbClr val="FF0000"/>
                </a:solidFill>
                <a:latin typeface="Futura Md BT" panose="020B0602020204020303" pitchFamily="34" charset="0"/>
              </a:rPr>
              <a:t>riparian and instream habitat and biota</a:t>
            </a:r>
            <a:r>
              <a:rPr lang="en-ZA" sz="2700" dirty="0" smtClean="0">
                <a:latin typeface="Futura Md BT" panose="020B0602020204020303" pitchFamily="34" charset="0"/>
              </a:rPr>
              <a:t> </a:t>
            </a:r>
            <a:r>
              <a:rPr lang="en-ZA" sz="2700" dirty="0">
                <a:latin typeface="Futura Md BT" panose="020B0602020204020303" pitchFamily="34" charset="0"/>
              </a:rPr>
              <a:t>(change of area in habitat </a:t>
            </a:r>
            <a:r>
              <a:rPr lang="en-ZA" sz="2700" dirty="0" smtClean="0">
                <a:latin typeface="Futura Md BT" panose="020B0602020204020303" pitchFamily="34" charset="0"/>
              </a:rPr>
              <a:t>type, diversity </a:t>
            </a:r>
            <a:r>
              <a:rPr lang="en-ZA" sz="2700" dirty="0">
                <a:latin typeface="Futura Md BT" panose="020B0602020204020303" pitchFamily="34" charset="0"/>
              </a:rPr>
              <a:t>and abundance of fish </a:t>
            </a:r>
            <a:r>
              <a:rPr lang="en-ZA" sz="2700" dirty="0" err="1">
                <a:latin typeface="Futura Md BT" panose="020B0602020204020303" pitchFamily="34" charset="0"/>
              </a:rPr>
              <a:t>eg</a:t>
            </a:r>
            <a:r>
              <a:rPr lang="en-ZA" sz="2700" dirty="0" smtClean="0">
                <a:latin typeface="Futura Md BT" panose="020B0602020204020303" pitchFamily="34" charset="0"/>
              </a:rPr>
              <a:t>)</a:t>
            </a:r>
          </a:p>
          <a:p>
            <a:r>
              <a:rPr lang="en-ZA" sz="2700" b="1" dirty="0" smtClean="0">
                <a:solidFill>
                  <a:schemeClr val="accent4">
                    <a:lumMod val="75000"/>
                  </a:schemeClr>
                </a:solidFill>
                <a:latin typeface="Futura Md BT" panose="020B0602020204020303" pitchFamily="34" charset="0"/>
              </a:rPr>
              <a:t>NOTE:  Not all RQOs need to be set for all RUs – depends on priority and indicators selected.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7769"/>
            <a:ext cx="86868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200" b="1" dirty="0">
                <a:latin typeface="Futura Md BT" panose="020B0602020204020303" pitchFamily="34" charset="0"/>
              </a:rPr>
              <a:t>For which components/indicators </a:t>
            </a:r>
            <a:r>
              <a:rPr lang="en-ZA" sz="3200" b="1" dirty="0" smtClean="0">
                <a:latin typeface="Futura Md BT" panose="020B0602020204020303" pitchFamily="34" charset="0"/>
              </a:rPr>
              <a:t>are </a:t>
            </a:r>
            <a:r>
              <a:rPr lang="en-ZA" sz="3200" b="1" dirty="0" err="1" smtClean="0">
                <a:latin typeface="Futura Md BT" panose="020B0602020204020303" pitchFamily="34" charset="0"/>
              </a:rPr>
              <a:t>RQOs</a:t>
            </a:r>
            <a:r>
              <a:rPr lang="en-ZA" sz="3200" b="1" dirty="0" smtClean="0">
                <a:latin typeface="Futura Md BT" panose="020B0602020204020303" pitchFamily="34" charset="0"/>
              </a:rPr>
              <a:t> </a:t>
            </a:r>
            <a:r>
              <a:rPr lang="en-ZA" sz="3200" b="1" smtClean="0">
                <a:latin typeface="Futura Md BT" panose="020B0602020204020303" pitchFamily="34" charset="0"/>
              </a:rPr>
              <a:t>set?</a:t>
            </a:r>
          </a:p>
        </p:txBody>
      </p:sp>
    </p:spTree>
    <p:extLst>
      <p:ext uri="{BB962C8B-B14F-4D97-AF65-F5344CB8AC3E}">
        <p14:creationId xmlns:p14="http://schemas.microsoft.com/office/powerpoint/2010/main" val="85987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4134" y="857195"/>
            <a:ext cx="9471379" cy="49552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178" fontAlgn="base">
              <a:spcBef>
                <a:spcPct val="0"/>
              </a:spcBef>
              <a:spcAft>
                <a:spcPct val="0"/>
              </a:spcAft>
            </a:pPr>
            <a:r>
              <a:rPr lang="en-ZA" sz="2400" dirty="0" smtClean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Hydrology, water quality, riparian and biota translate into the following components for estuaries for which RQOs must be set.</a:t>
            </a:r>
            <a:endParaRPr lang="en-ZA" sz="24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Flow </a:t>
            </a: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Mouth State </a:t>
            </a: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Sediment processes </a:t>
            </a: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Salinity</a:t>
            </a:r>
            <a:endParaRPr lang="en-ZA" sz="20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Other Water </a:t>
            </a: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Quality</a:t>
            </a: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Microalgae (</a:t>
            </a:r>
            <a:r>
              <a:rPr lang="en-ZA" sz="2000" dirty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priority systems)</a:t>
            </a: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err="1" smtClean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Macrophytes</a:t>
            </a:r>
            <a:endParaRPr lang="en-ZA" sz="2000" dirty="0" smtClean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Invertebrates</a:t>
            </a:r>
            <a:endParaRPr lang="en-ZA" sz="20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Fish</a:t>
            </a: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Birds (priority systems)</a:t>
            </a:r>
          </a:p>
          <a:p>
            <a:pPr marL="800060" lvl="1" indent="-342882">
              <a:buFont typeface="Wingdings" panose="05000000000000000000" pitchFamily="2" charset="2"/>
              <a:buChar char="Ø"/>
            </a:pPr>
            <a:r>
              <a:rPr lang="en-ZA" sz="20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Contact </a:t>
            </a:r>
            <a:r>
              <a:rPr lang="en-ZA" sz="2000" dirty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recreation</a:t>
            </a:r>
          </a:p>
          <a:p>
            <a:pPr marL="457178" lvl="1"/>
            <a:endParaRPr lang="en-ZA" sz="24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indent="-22"/>
            <a:r>
              <a:rPr lang="en-ZA" sz="2400" dirty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More detailed RQOs called </a:t>
            </a:r>
            <a:r>
              <a:rPr lang="en-ZA" sz="2400" dirty="0" err="1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Ecospecs</a:t>
            </a:r>
            <a:r>
              <a:rPr lang="en-ZA" sz="2400" dirty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 </a:t>
            </a:r>
            <a:r>
              <a:rPr lang="en-ZA" sz="2400" dirty="0" smtClean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for </a:t>
            </a:r>
            <a:r>
              <a:rPr lang="en-ZA" sz="2400" dirty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Mvoti &amp; </a:t>
            </a:r>
            <a:r>
              <a:rPr lang="en-ZA" sz="2400" dirty="0" err="1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uMkomazi</a:t>
            </a:r>
            <a:endParaRPr lang="en-ZA" sz="24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73051" y="129634"/>
            <a:ext cx="85725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457178" fontAlgn="base">
              <a:spcBef>
                <a:spcPct val="0"/>
              </a:spcBef>
              <a:spcAft>
                <a:spcPct val="0"/>
              </a:spcAft>
            </a:pPr>
            <a:r>
              <a:rPr lang="en-ZA" altLang="en-US" sz="2600" b="1" dirty="0">
                <a:solidFill>
                  <a:prstClr val="black"/>
                </a:solidFill>
                <a:latin typeface="Futura Md BT" pitchFamily="34" charset="0"/>
              </a:rPr>
              <a:t>Estuary </a:t>
            </a:r>
            <a:r>
              <a:rPr lang="en-ZA" altLang="en-US" sz="2600" b="1" dirty="0" err="1">
                <a:solidFill>
                  <a:prstClr val="black"/>
                </a:solidFill>
                <a:latin typeface="Futura Md BT" pitchFamily="34" charset="0"/>
              </a:rPr>
              <a:t>RQOs</a:t>
            </a:r>
            <a:endParaRPr lang="en-ZA" altLang="en-US" sz="2600" b="1" dirty="0">
              <a:solidFill>
                <a:prstClr val="black"/>
              </a:solidFill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78377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eaLnBrk="0" hangingPunct="0">
              <a:defRPr sz="3600" b="1">
                <a:solidFill>
                  <a:schemeClr val="bg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eaLnBrk="0" hangingPunct="0">
              <a:defRPr sz="4400"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eaLnBrk="0" hangingPunct="0">
              <a:defRPr sz="4400"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eaLnBrk="0" hangingPunct="0">
              <a:defRPr sz="4400"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eaLnBrk="0" hangingPunct="0">
              <a:defRPr sz="4400"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ZA" sz="3200" smtClean="0">
                <a:solidFill>
                  <a:schemeClr val="tx1"/>
                </a:solidFill>
                <a:latin typeface="Futura Md BT" panose="020B0602020204020303" pitchFamily="34" charset="0"/>
              </a:rPr>
              <a:t>FOR WHICH ESTUARIES WILL ONE SET RQOs</a:t>
            </a:r>
            <a:r>
              <a:rPr lang="en-ZA" sz="3200" dirty="0">
                <a:solidFill>
                  <a:schemeClr val="tx1"/>
                </a:solidFill>
                <a:latin typeface="Futura Md BT" panose="020B0602020204020303" pitchFamily="34" charset="0"/>
              </a:rPr>
              <a:t>?</a:t>
            </a:r>
            <a:endParaRPr lang="en-GB" sz="3200" dirty="0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2215" y="1810021"/>
            <a:ext cx="81814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ZA" sz="2800" dirty="0" smtClean="0">
              <a:latin typeface="Futura Md BT" panose="020B0602020204020303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ZA" sz="2800" dirty="0" smtClean="0">
                <a:latin typeface="Futura Md BT" panose="020B0602020204020303" pitchFamily="34" charset="0"/>
              </a:rPr>
              <a:t>Will deal with all estuaries – but at different level of detail.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ZA" sz="2800" dirty="0" smtClean="0">
              <a:latin typeface="Futura Md BT" panose="020B0602020204020303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ZA" sz="2800" dirty="0">
                <a:latin typeface="Futura Md BT" panose="020B0602020204020303" pitchFamily="34" charset="0"/>
              </a:rPr>
              <a:t>D</a:t>
            </a:r>
            <a:r>
              <a:rPr lang="en-ZA" sz="2800" dirty="0" smtClean="0">
                <a:latin typeface="Futura Md BT" panose="020B0602020204020303" pitchFamily="34" charset="0"/>
              </a:rPr>
              <a:t>etail depend data availability and priority.</a:t>
            </a:r>
            <a:endParaRPr lang="en-ZA" sz="2800" dirty="0"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2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28799" y="1444216"/>
            <a:ext cx="7016751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ZA" sz="2400" dirty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Evaluate existing regional datasets</a:t>
            </a: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ZA" sz="24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ZA" sz="2400" dirty="0">
                <a:solidFill>
                  <a:prstClr val="black"/>
                </a:solidFill>
                <a:latin typeface="Futura Md BT" pitchFamily="34" charset="0"/>
                <a:ea typeface="ＭＳ Ｐゴシック" pitchFamily="34" charset="-128"/>
                <a:cs typeface="Arial" charset="0"/>
              </a:rPr>
              <a:t>Extrapolate from similar systems</a:t>
            </a: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ZA" sz="24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ZA" sz="24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Water Quality: </a:t>
            </a:r>
            <a:r>
              <a:rPr lang="en-ZA" sz="2400" dirty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Ecosystems limits and national guidelines</a:t>
            </a: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ZA" sz="2400" dirty="0">
              <a:solidFill>
                <a:prstClr val="black"/>
              </a:solidFill>
              <a:latin typeface="Futura Md BT" pitchFamily="34" charset="0"/>
              <a:ea typeface="ＭＳ Ｐゴシック" pitchFamily="34" charset="-128"/>
              <a:cs typeface="Arial" charset="0"/>
            </a:endParaRP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ZA" sz="24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Indicate were additional data needs to be collected</a:t>
            </a: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ZA" sz="2400" dirty="0">
              <a:solidFill>
                <a:prstClr val="black"/>
              </a:solidFill>
              <a:latin typeface="Futura Md BT" pitchFamily="34" charset="0"/>
              <a:cs typeface="Arial" charset="0"/>
            </a:endParaRPr>
          </a:p>
          <a:p>
            <a:pPr marL="457178" indent="-457178" defTabSz="457178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ZA" sz="2400" dirty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Develop for all the systems, not just </a:t>
            </a:r>
            <a:r>
              <a:rPr lang="en-ZA" sz="2400" dirty="0" smtClean="0">
                <a:solidFill>
                  <a:prstClr val="black"/>
                </a:solidFill>
                <a:latin typeface="Futura Md BT" pitchFamily="34" charset="0"/>
                <a:cs typeface="Arial" charset="0"/>
              </a:rPr>
              <a:t>priorities</a:t>
            </a:r>
            <a:endParaRPr lang="en-ZA" sz="2400" dirty="0">
              <a:solidFill>
                <a:prstClr val="black"/>
              </a:solidFill>
              <a:latin typeface="Futura Md BT" pitchFamily="34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73051" y="129634"/>
            <a:ext cx="85725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457178" fontAlgn="base">
              <a:spcBef>
                <a:spcPct val="0"/>
              </a:spcBef>
              <a:spcAft>
                <a:spcPct val="0"/>
              </a:spcAft>
            </a:pPr>
            <a:r>
              <a:rPr lang="en-ZA" altLang="en-US" sz="2600" b="1" dirty="0">
                <a:solidFill>
                  <a:prstClr val="black"/>
                </a:solidFill>
                <a:latin typeface="Futura Md BT" pitchFamily="34" charset="0"/>
              </a:rPr>
              <a:t>RQO </a:t>
            </a:r>
            <a:r>
              <a:rPr lang="en-ZA" altLang="en-US" sz="2600" b="1" dirty="0" smtClean="0">
                <a:solidFill>
                  <a:prstClr val="black"/>
                </a:solidFill>
                <a:latin typeface="Futura Md BT" pitchFamily="34" charset="0"/>
              </a:rPr>
              <a:t>Approach for Estuaries:</a:t>
            </a:r>
            <a:endParaRPr lang="en-ZA" altLang="en-US" sz="2600" b="1" dirty="0">
              <a:solidFill>
                <a:prstClr val="black"/>
              </a:solidFill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21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571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803992"/>
              </p:ext>
            </p:extLst>
          </p:nvPr>
        </p:nvGraphicFramePr>
        <p:xfrm>
          <a:off x="190830" y="810064"/>
          <a:ext cx="8746435" cy="4632960"/>
        </p:xfrm>
        <a:graphic>
          <a:graphicData uri="http://schemas.openxmlformats.org/drawingml/2006/table">
            <a:tbl>
              <a:tblPr/>
              <a:tblGrid>
                <a:gridCol w="1640829"/>
                <a:gridCol w="683972"/>
                <a:gridCol w="6421634"/>
              </a:tblGrid>
              <a:tr h="7064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Component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EC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Narrative RQO*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652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Hydrology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C/D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a flow regime to create the required habitat for birds, fish,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macrophytes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microalgae and water quality 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7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Hydrodynamics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Maintain mouth conditions to create the required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habitat: </a:t>
                      </a:r>
                    </a:p>
                    <a:p>
                      <a:pPr marL="342900" lvl="0" indent="-3429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Mouth closure occurs more than 2 - 3 weeks in a year</a:t>
                      </a:r>
                    </a:p>
                    <a:p>
                      <a:pPr marL="342900" lvl="0" indent="-3429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Mouth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closure occurs for more than 2 years out of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ten</a:t>
                      </a:r>
                    </a:p>
                    <a:p>
                      <a:pPr marL="342900" marR="0" lvl="0" indent="-342900" algn="l" defTabSz="257156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Mouth closure occurs between Sep and Apr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5813">
                <a:tc>
                  <a:txBody>
                    <a:bodyPr/>
                    <a:lstStyle/>
                    <a:p>
                      <a:pPr marL="69215" algn="l"/>
                      <a:r>
                        <a:rPr lang="en-GB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Quality</a:t>
                      </a:r>
                      <a:endParaRPr lang="en-GB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/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Salinity 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  and system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 (pH, dissolved oxygen and turbidity) not to cause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exceedence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TPCs for biota </a:t>
                      </a: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Inorganic nutrient concentrations (NO</a:t>
                      </a:r>
                      <a:r>
                        <a:rPr lang="en-GB" sz="16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-N, NH</a:t>
                      </a:r>
                      <a:r>
                        <a:rPr lang="en-GB" sz="16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 and PO</a:t>
                      </a:r>
                      <a:r>
                        <a:rPr lang="en-GB" sz="16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-P) not to cause in exceedance of TPCs for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macrophytes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microalgae</a:t>
                      </a: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Presence of toxic substances not to cause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exceedence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TPCs for biota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7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Sediment dynamics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0029" marR="4002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ctr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40029" marR="40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Flood regime to maintain the sediment distribution patterns and aquatic habitat (instream physical habitat) </a:t>
                      </a:r>
                      <a:endParaRPr lang="en-GB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 algn="l" defTabSz="25715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Changes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sediment grain size distribution patterns not to cause exceedance of TPCs in benthic invertebrates.</a:t>
                      </a:r>
                    </a:p>
                  </a:txBody>
                  <a:tcPr marL="40029" marR="40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73051" y="129634"/>
            <a:ext cx="85725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457178" fontAlgn="base">
              <a:spcBef>
                <a:spcPct val="0"/>
              </a:spcBef>
              <a:spcAft>
                <a:spcPct val="0"/>
              </a:spcAft>
            </a:pPr>
            <a:r>
              <a:rPr lang="en-ZA" altLang="en-US" sz="2600" b="1" dirty="0" err="1" smtClean="0">
                <a:solidFill>
                  <a:prstClr val="black"/>
                </a:solidFill>
                <a:latin typeface="Futura Md BT" pitchFamily="34" charset="0"/>
              </a:rPr>
              <a:t>uMkomazi</a:t>
            </a:r>
            <a:r>
              <a:rPr lang="en-ZA" altLang="en-US" sz="2600" b="1" dirty="0" smtClean="0">
                <a:solidFill>
                  <a:prstClr val="black"/>
                </a:solidFill>
                <a:latin typeface="Futura Md BT" pitchFamily="34" charset="0"/>
              </a:rPr>
              <a:t> RQO 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= 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TEC</a:t>
            </a:r>
            <a:r>
              <a:rPr lang="en-ZA" altLang="en-US" sz="2600" b="1" smtClean="0">
                <a:solidFill>
                  <a:prstClr val="black"/>
                </a:solidFill>
                <a:latin typeface="Futura Md BT" pitchFamily="34" charset="0"/>
              </a:rPr>
              <a:t> </a:t>
            </a:r>
            <a:r>
              <a:rPr lang="en-ZA" altLang="en-US" sz="2600" b="1" dirty="0" smtClean="0">
                <a:solidFill>
                  <a:prstClr val="black"/>
                </a:solidFill>
                <a:latin typeface="Futura Md BT" pitchFamily="34" charset="0"/>
              </a:rPr>
              <a:t>B/C </a:t>
            </a:r>
            <a:endParaRPr lang="en-ZA" altLang="en-US" sz="2600" b="1" dirty="0">
              <a:solidFill>
                <a:prstClr val="black"/>
              </a:solidFill>
              <a:latin typeface="Futura Md B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6668" y="5523289"/>
            <a:ext cx="78232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sz="2400" smtClean="0">
                <a:latin typeface="Arial" panose="020B0604020202020204" pitchFamily="34" charset="0"/>
                <a:cs typeface="Arial" panose="020B0604020202020204" pitchFamily="34" charset="0"/>
              </a:rPr>
              <a:t>*The NARRATIVE RQOs provided here include some numerical information.  All narrative RQOs supported by numerical RQOs in the technical documents</a:t>
            </a:r>
            <a:endParaRPr lang="en-ZA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1257</Words>
  <Application>Microsoft Office PowerPoint</Application>
  <PresentationFormat>On-screen Show (4:3)</PresentationFormat>
  <Paragraphs>168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ＭＳ Ｐゴシック</vt:lpstr>
      <vt:lpstr>ＭＳ Ｐゴシック</vt:lpstr>
      <vt:lpstr>Aharoni</vt:lpstr>
      <vt:lpstr>Arial</vt:lpstr>
      <vt:lpstr>Calibri</vt:lpstr>
      <vt:lpstr>Futura Md BT</vt:lpstr>
      <vt:lpstr>Gill Sans</vt:lpstr>
      <vt:lpstr>Gill Sans Light</vt:lpstr>
      <vt:lpstr>Gill Sans MT</vt:lpstr>
      <vt:lpstr>Gill Snas</vt:lpstr>
      <vt:lpstr>Symbol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Delana</dc:creator>
  <cp:lastModifiedBy>Delana</cp:lastModifiedBy>
  <cp:revision>25</cp:revision>
  <dcterms:created xsi:type="dcterms:W3CDTF">2015-08-14T04:08:40Z</dcterms:created>
  <dcterms:modified xsi:type="dcterms:W3CDTF">2015-09-13T07:59:23Z</dcterms:modified>
</cp:coreProperties>
</file>